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58" r:id="rId4"/>
    <p:sldId id="262" r:id="rId5"/>
    <p:sldId id="264" r:id="rId6"/>
    <p:sldId id="263" r:id="rId7"/>
    <p:sldId id="265" r:id="rId8"/>
    <p:sldId id="266" r:id="rId9"/>
    <p:sldId id="267" r:id="rId10"/>
    <p:sldId id="268" r:id="rId11"/>
    <p:sldId id="269" r:id="rId12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2731"/>
    <a:srgbClr val="0D2A34"/>
    <a:srgbClr val="06A0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3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1CFD9-4AE1-5363-D24E-72668A1BA5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431213-0E28-0E40-5B96-7834F713E3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70C4C-E0A4-8AC8-99EB-ED5D7514A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C24E0-7053-4D8F-8FCD-2DEBDA52AA9F}" type="datetimeFigureOut">
              <a:rPr lang="pt-PT" smtClean="0"/>
              <a:t>17/05/2024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28D55-9E22-0C9A-4248-AF355D9C3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990150-3601-365F-3EF7-63B4328D5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1FDFF-EFA5-418C-A254-BDD5AEDCA69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72091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7CBDE-2B28-93FD-CD09-7D1451DF5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33415E-0175-C84B-7E1D-313E3307A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A72307-123F-0135-950B-9A707357A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C24E0-7053-4D8F-8FCD-2DEBDA52AA9F}" type="datetimeFigureOut">
              <a:rPr lang="pt-PT" smtClean="0"/>
              <a:t>17/05/2024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54264A-9C28-BF60-1209-1FD1EB316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6B8FB-3D8D-4FE1-5614-50436108E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1FDFF-EFA5-418C-A254-BDD5AEDCA69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95182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17FE28-7797-05D4-A359-0571CC50D1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9FFA9F-A76C-718B-8D17-F4C8E05D76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18DB2D-5F16-7A21-8B35-64C404D09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C24E0-7053-4D8F-8FCD-2DEBDA52AA9F}" type="datetimeFigureOut">
              <a:rPr lang="pt-PT" smtClean="0"/>
              <a:t>17/05/2024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2DB4C2-B735-F969-B8EC-6D0BC9D21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88A46-AD16-D480-C028-0144C6CC3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1FDFF-EFA5-418C-A254-BDD5AEDCA69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23006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48B83-8491-2104-B766-B3B4AFF8B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068C4-D22E-5420-E9E2-CC272EB1BA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1FEDB4-C3E9-43B2-79FA-4C3BAE727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C24E0-7053-4D8F-8FCD-2DEBDA52AA9F}" type="datetimeFigureOut">
              <a:rPr lang="pt-PT" smtClean="0"/>
              <a:t>17/05/2024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D6C7D-54FD-54D6-AAA5-325A39BCC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0F2490-B92F-9197-2B1F-49819ED25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1FDFF-EFA5-418C-A254-BDD5AEDCA69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7811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06216-0A90-E320-8BEC-EBE2B5E90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477D13-DF78-6D47-D967-208F3E68A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6A6689-EA98-EC76-574D-B550DBB9A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C24E0-7053-4D8F-8FCD-2DEBDA52AA9F}" type="datetimeFigureOut">
              <a:rPr lang="pt-PT" smtClean="0"/>
              <a:t>17/05/2024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A461D-7729-CDFE-CF0D-7C69A4374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F21966-FD97-66EC-D1C7-B7170D14B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1FDFF-EFA5-418C-A254-BDD5AEDCA69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45408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E5272-C005-4C6D-173D-57197A60C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7D048-EBFB-5406-10AC-07B8243E7B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B3A3DD-2D32-36D9-3E29-6633DC43CE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06B576-5758-89F1-DA58-DAB968AF1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C24E0-7053-4D8F-8FCD-2DEBDA52AA9F}" type="datetimeFigureOut">
              <a:rPr lang="pt-PT" smtClean="0"/>
              <a:t>17/05/2024</a:t>
            </a:fld>
            <a:endParaRPr lang="pt-P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110146-2641-E452-ECA2-473D43BBC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0AE59C-4A94-625B-8C56-2BB46CA37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1FDFF-EFA5-418C-A254-BDD5AEDCA69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3098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CD56E-1DDC-F50A-5C86-035726DDD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66DBD0-DDF8-38A0-1976-094C68A01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821E07-CCD8-E5DB-22F7-0DEE9FD01A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AA81DA-CBB9-C213-1A5A-6B2856EB53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F0C3EE-46F9-77F0-D45F-D9AE982021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26C8EE-9257-A102-0446-090A47D49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C24E0-7053-4D8F-8FCD-2DEBDA52AA9F}" type="datetimeFigureOut">
              <a:rPr lang="pt-PT" smtClean="0"/>
              <a:t>17/05/2024</a:t>
            </a:fld>
            <a:endParaRPr lang="pt-P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485909-D792-DC62-4F1B-AAC91AB65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9E0ACD-7616-4AA2-BCC8-4124D449B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1FDFF-EFA5-418C-A254-BDD5AEDCA69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53553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7C747-6DAE-9EE7-15B3-273A6898D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931C2C-24BB-0E8F-C45E-8047C984F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C24E0-7053-4D8F-8FCD-2DEBDA52AA9F}" type="datetimeFigureOut">
              <a:rPr lang="pt-PT" smtClean="0"/>
              <a:t>17/05/2024</a:t>
            </a:fld>
            <a:endParaRPr lang="pt-P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39BBCA-8BEB-714D-7C78-859D9A056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457469-19EA-EB5C-2283-081AEF551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1FDFF-EFA5-418C-A254-BDD5AEDCA69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36093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C4B66F-7778-09F2-C21C-9D0A64750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C24E0-7053-4D8F-8FCD-2DEBDA52AA9F}" type="datetimeFigureOut">
              <a:rPr lang="pt-PT" smtClean="0"/>
              <a:t>17/05/2024</a:t>
            </a:fld>
            <a:endParaRPr lang="pt-P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636B51-174B-7001-03ED-110D2DED9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EFAFF5-1723-BB0B-C0D6-B39C69E98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1FDFF-EFA5-418C-A254-BDD5AEDCA69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77269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47CE1-EBC9-B21C-1E57-F49D44B3B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A1C8F-FE7D-77C4-334A-70E86EBC9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22A447-9EF8-1F39-0BBE-0EB6A69400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A72080-0DF3-A498-C2D0-CF27F6158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C24E0-7053-4D8F-8FCD-2DEBDA52AA9F}" type="datetimeFigureOut">
              <a:rPr lang="pt-PT" smtClean="0"/>
              <a:t>17/05/2024</a:t>
            </a:fld>
            <a:endParaRPr lang="pt-P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691CFD-372C-5EE6-1B38-350586974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B6025F-66BA-D7DA-6EC1-EE170B8A8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1FDFF-EFA5-418C-A254-BDD5AEDCA69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34763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3B6E-617D-055A-820B-A6AE36F24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457E0C-F79D-4659-53C8-9079BD7CBE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94C419-803F-CC70-7629-48B676A4F1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092CF8-D61A-582A-26DA-0234924A1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C24E0-7053-4D8F-8FCD-2DEBDA52AA9F}" type="datetimeFigureOut">
              <a:rPr lang="pt-PT" smtClean="0"/>
              <a:t>17/05/2024</a:t>
            </a:fld>
            <a:endParaRPr lang="pt-P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CF86DF-F30F-253D-1E80-2955FCC7A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7E8AA1-8EDE-8D4F-C61E-65A0239C0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1FDFF-EFA5-418C-A254-BDD5AEDCA69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67869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4DE994-0AAE-7158-3D5C-60415FF33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80F8D1-B72F-FBA7-6D3A-1C829E0AA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29173A-5B77-CFE2-9657-217274ED98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C24E0-7053-4D8F-8FCD-2DEBDA52AA9F}" type="datetimeFigureOut">
              <a:rPr lang="pt-PT" smtClean="0"/>
              <a:t>17/05/2024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7CE73F-68E9-EA99-ABCB-8BD817E1FD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D8060-D1BE-5724-4B89-C5657F4FEA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11FDFF-EFA5-418C-A254-BDD5AEDCA69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18182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4889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blue and white background with white text&#10;&#10;Description automatically generated">
            <a:extLst>
              <a:ext uri="{FF2B5EF4-FFF2-40B4-BE49-F238E27FC236}">
                <a16:creationId xmlns:a16="http://schemas.microsoft.com/office/drawing/2014/main" id="{1C6C7817-C1D9-76F9-015B-312F62B209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" r="-1" b="48322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9B2964-D80D-2CCB-789B-0691E62155F9}"/>
              </a:ext>
            </a:extLst>
          </p:cNvPr>
          <p:cNvSpPr txBox="1"/>
          <p:nvPr/>
        </p:nvSpPr>
        <p:spPr>
          <a:xfrm>
            <a:off x="7531610" y="757800"/>
            <a:ext cx="4396230" cy="5836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Regional readiness to ratify and implement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Antigua and Barbuda, Bahamas, Belize (p), Dominica, St. Lucia, St. Vincent and the Grenadines are signatories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Others are actively conducting internal processes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The Council of Ministers of Foreign Affairs and the Council of Ministers of the Environment of the Caribbean Community approved regional action plan for readiness to ratify and implement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Multi-stakeholder Advisory Group has been established together with a New York-based coordination mechanism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Regional workshops are being conducted to support CARICOM Members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Needs assessments will be expanded to the region as a whole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5107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78596615-DBF2-BBEE-F4F5-7080B6814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>
                <a:solidFill>
                  <a:schemeClr val="bg1"/>
                </a:solidFill>
              </a:rPr>
              <a:t>THANK YOU!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blue and white background with white text&#10;&#10;Description automatically generated">
            <a:extLst>
              <a:ext uri="{FF2B5EF4-FFF2-40B4-BE49-F238E27FC236}">
                <a16:creationId xmlns:a16="http://schemas.microsoft.com/office/drawing/2014/main" id="{1C6C7817-C1D9-76F9-015B-312F62B209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" r="1966"/>
          <a:stretch/>
        </p:blipFill>
        <p:spPr>
          <a:xfrm>
            <a:off x="6525453" y="0"/>
            <a:ext cx="4546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753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2815CF5-D4DB-B0EA-CE91-991C18A8881B}"/>
              </a:ext>
            </a:extLst>
          </p:cNvPr>
          <p:cNvSpPr txBox="1"/>
          <p:nvPr/>
        </p:nvSpPr>
        <p:spPr>
          <a:xfrm>
            <a:off x="7181850" y="2982724"/>
            <a:ext cx="4381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chemeClr val="bg1"/>
                </a:solidFill>
              </a:rPr>
              <a:t>Janine Felson</a:t>
            </a:r>
          </a:p>
          <a:p>
            <a:pPr algn="r"/>
            <a:r>
              <a:rPr lang="en-US" sz="2200" dirty="0">
                <a:solidFill>
                  <a:schemeClr val="bg1"/>
                </a:solidFill>
              </a:rPr>
              <a:t>Ambassador, Belize – United Nations </a:t>
            </a:r>
          </a:p>
        </p:txBody>
      </p:sp>
    </p:spTree>
    <p:extLst>
      <p:ext uri="{BB962C8B-B14F-4D97-AF65-F5344CB8AC3E}">
        <p14:creationId xmlns:p14="http://schemas.microsoft.com/office/powerpoint/2010/main" val="3144261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ue and white background with white text&#10;&#10;Description automatically generated">
            <a:extLst>
              <a:ext uri="{FF2B5EF4-FFF2-40B4-BE49-F238E27FC236}">
                <a16:creationId xmlns:a16="http://schemas.microsoft.com/office/drawing/2014/main" id="{1C6C7817-C1D9-76F9-015B-312F62B209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850677" cy="685800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B2964-D80D-2CCB-789B-0691E62155F9}"/>
              </a:ext>
            </a:extLst>
          </p:cNvPr>
          <p:cNvSpPr txBox="1"/>
          <p:nvPr/>
        </p:nvSpPr>
        <p:spPr>
          <a:xfrm>
            <a:off x="5534025" y="637569"/>
            <a:ext cx="595312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6A0BA"/>
                </a:solidFill>
              </a:rPr>
              <a:t>Steps towards ratification an implementation:</a:t>
            </a:r>
          </a:p>
          <a:p>
            <a:pPr algn="ctr"/>
            <a:r>
              <a:rPr lang="en-US" sz="3200" b="1" dirty="0">
                <a:solidFill>
                  <a:srgbClr val="06A0BA"/>
                </a:solidFill>
              </a:rPr>
              <a:t>The case of Belize</a:t>
            </a:r>
          </a:p>
          <a:p>
            <a:endParaRPr lang="en-US" sz="2200" dirty="0">
              <a:solidFill>
                <a:srgbClr val="122731"/>
              </a:solidFill>
            </a:endParaRPr>
          </a:p>
          <a:p>
            <a:endParaRPr lang="en-US" sz="2200" dirty="0">
              <a:solidFill>
                <a:srgbClr val="122731"/>
              </a:solidFill>
            </a:endParaRPr>
          </a:p>
          <a:p>
            <a:endParaRPr lang="en-US" sz="2200" dirty="0">
              <a:solidFill>
                <a:srgbClr val="12273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122731"/>
                </a:solidFill>
              </a:rPr>
              <a:t>National context and treaty process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122731"/>
                </a:solidFill>
              </a:rPr>
              <a:t>National domestication process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122731"/>
                </a:solidFill>
              </a:rPr>
              <a:t>Regionalization </a:t>
            </a:r>
            <a:endParaRPr lang="en-US" sz="2200" dirty="0">
              <a:solidFill>
                <a:srgbClr val="06A0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810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blue and white background with white text&#10;&#10;Description automatically generated">
            <a:extLst>
              <a:ext uri="{FF2B5EF4-FFF2-40B4-BE49-F238E27FC236}">
                <a16:creationId xmlns:a16="http://schemas.microsoft.com/office/drawing/2014/main" id="{1C6C7817-C1D9-76F9-015B-312F62B209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5" r="9091" b="46177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9B2964-D80D-2CCB-789B-0691E62155F9}"/>
              </a:ext>
            </a:extLst>
          </p:cNvPr>
          <p:cNvSpPr txBox="1"/>
          <p:nvPr/>
        </p:nvSpPr>
        <p:spPr>
          <a:xfrm>
            <a:off x="371094" y="2718054"/>
            <a:ext cx="3438906" cy="32964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National Process</a:t>
            </a:r>
            <a:endParaRPr lang="en-US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Ministry of Foreign Affairs – primary responsibility for treaty matters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Ministry of Blue Economy and Disaster Risk Management – responsibility for Belizean waters, coastline, marine and ocean resources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Attorney General’s Ministry – International Legal Affairs Unit </a:t>
            </a:r>
          </a:p>
        </p:txBody>
      </p:sp>
    </p:spTree>
    <p:extLst>
      <p:ext uri="{BB962C8B-B14F-4D97-AF65-F5344CB8AC3E}">
        <p14:creationId xmlns:p14="http://schemas.microsoft.com/office/powerpoint/2010/main" val="3824364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ue and white background with white text&#10;&#10;Description automatically generated">
            <a:extLst>
              <a:ext uri="{FF2B5EF4-FFF2-40B4-BE49-F238E27FC236}">
                <a16:creationId xmlns:a16="http://schemas.microsoft.com/office/drawing/2014/main" id="{1C6C7817-C1D9-76F9-015B-312F62B209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22" b="62645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B2964-D80D-2CCB-789B-0691E62155F9}"/>
              </a:ext>
            </a:extLst>
          </p:cNvPr>
          <p:cNvSpPr txBox="1"/>
          <p:nvPr/>
        </p:nvSpPr>
        <p:spPr>
          <a:xfrm>
            <a:off x="4223982" y="3752850"/>
            <a:ext cx="7485413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 dirty="0"/>
              <a:t>Treaty process (signature)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Ministry of Foreign Affairs is responsible for all treaty matters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Only the Prime Minister or the Minister of Foreign Affairs has authority to sign a treaty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Belize signed the BBNJ Agreement on </a:t>
            </a:r>
            <a:r>
              <a:rPr lang="en-US" sz="1700" b="1" dirty="0"/>
              <a:t>22 September 2023</a:t>
            </a:r>
          </a:p>
        </p:txBody>
      </p:sp>
    </p:spTree>
    <p:extLst>
      <p:ext uri="{BB962C8B-B14F-4D97-AF65-F5344CB8AC3E}">
        <p14:creationId xmlns:p14="http://schemas.microsoft.com/office/powerpoint/2010/main" val="2603428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blue and white background with white text&#10;&#10;Description automatically generated">
            <a:extLst>
              <a:ext uri="{FF2B5EF4-FFF2-40B4-BE49-F238E27FC236}">
                <a16:creationId xmlns:a16="http://schemas.microsoft.com/office/drawing/2014/main" id="{1C6C7817-C1D9-76F9-015B-312F62B209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" r="-1" b="48322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9B2964-D80D-2CCB-789B-0691E62155F9}"/>
              </a:ext>
            </a:extLst>
          </p:cNvPr>
          <p:cNvSpPr txBox="1"/>
          <p:nvPr/>
        </p:nvSpPr>
        <p:spPr>
          <a:xfrm>
            <a:off x="7531610" y="243420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/>
              <a:t>Treaty process (ratification – step 1)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 Cabinet Memo is prepared and submitted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Cabinet issues its approval, recorded in its minutes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Cabinet approved ratification of the BBNJ Agreement on </a:t>
            </a:r>
            <a:r>
              <a:rPr lang="en-US" sz="2000" b="1" dirty="0"/>
              <a:t>27 February 2024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84954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59B2964-D80D-2CCB-789B-0691E62155F9}"/>
              </a:ext>
            </a:extLst>
          </p:cNvPr>
          <p:cNvSpPr txBox="1"/>
          <p:nvPr/>
        </p:nvSpPr>
        <p:spPr>
          <a:xfrm>
            <a:off x="897769" y="1909192"/>
            <a:ext cx="4586513" cy="3647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Treaty process (ratification – step 2)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Ministry of Foreign Affairs prepares a Memo for the Senate with supporting documentation for ratification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 Senate motion is introduced for approval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The Senate approved ratification of the BBNJ Agreement on </a:t>
            </a:r>
            <a:r>
              <a:rPr lang="en-US" sz="2000" b="1" dirty="0">
                <a:solidFill>
                  <a:schemeClr val="bg1"/>
                </a:solidFill>
              </a:rPr>
              <a:t>26 March 2024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blue and white background with white text&#10;&#10;Description automatically generated">
            <a:extLst>
              <a:ext uri="{FF2B5EF4-FFF2-40B4-BE49-F238E27FC236}">
                <a16:creationId xmlns:a16="http://schemas.microsoft.com/office/drawing/2014/main" id="{1C6C7817-C1D9-76F9-015B-312F62B209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" r="1966"/>
          <a:stretch/>
        </p:blipFill>
        <p:spPr>
          <a:xfrm>
            <a:off x="6525453" y="0"/>
            <a:ext cx="4546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147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blue and white background with white text&#10;&#10;Description automatically generated">
            <a:extLst>
              <a:ext uri="{FF2B5EF4-FFF2-40B4-BE49-F238E27FC236}">
                <a16:creationId xmlns:a16="http://schemas.microsoft.com/office/drawing/2014/main" id="{1C6C7817-C1D9-76F9-015B-312F62B209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5" r="9091" b="46177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9B2964-D80D-2CCB-789B-0691E62155F9}"/>
              </a:ext>
            </a:extLst>
          </p:cNvPr>
          <p:cNvSpPr txBox="1"/>
          <p:nvPr/>
        </p:nvSpPr>
        <p:spPr>
          <a:xfrm>
            <a:off x="371094" y="2718054"/>
            <a:ext cx="3438906" cy="36827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Treaty process (ratification – step 3)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The instrument of ratification was signed and dated </a:t>
            </a:r>
            <a:r>
              <a:rPr lang="en-US" sz="2000" b="1" dirty="0">
                <a:solidFill>
                  <a:schemeClr val="bg1"/>
                </a:solidFill>
              </a:rPr>
              <a:t>2 April 2024.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Belize deposited its instrument of ratification on </a:t>
            </a:r>
            <a:r>
              <a:rPr lang="en-US" sz="2000" b="1" dirty="0">
                <a:solidFill>
                  <a:schemeClr val="bg1"/>
                </a:solidFill>
              </a:rPr>
              <a:t>8 April 2024.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958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Content Placeholder 4" descr="A blue and white background with white text&#10;&#10;Description automatically generated">
            <a:extLst>
              <a:ext uri="{FF2B5EF4-FFF2-40B4-BE49-F238E27FC236}">
                <a16:creationId xmlns:a16="http://schemas.microsoft.com/office/drawing/2014/main" id="{1C6C7817-C1D9-76F9-015B-312F62B209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9" r="1" b="49023"/>
          <a:stretch/>
        </p:blipFill>
        <p:spPr>
          <a:xfrm>
            <a:off x="20" y="10"/>
            <a:ext cx="9947062" cy="6857990"/>
          </a:xfrm>
          <a:prstGeom prst="rect">
            <a:avLst/>
          </a:prstGeom>
        </p:spPr>
      </p:pic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35" name="Freeform: Shape 34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9B2964-D80D-2CCB-789B-0691E62155F9}"/>
              </a:ext>
            </a:extLst>
          </p:cNvPr>
          <p:cNvSpPr txBox="1"/>
          <p:nvPr/>
        </p:nvSpPr>
        <p:spPr>
          <a:xfrm>
            <a:off x="8046719" y="1609548"/>
            <a:ext cx="3633747" cy="41714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Domesticating the BBNJ Agreement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The International Legal Affairs Unit of the Attorney General’s Ministry supports the domestication process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 legislative, administrative and policy review has been conducted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Existing international legal obligations and legal standards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Domestic frameworks and options for domestication: force of law statute vs traditional statute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6934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365</Words>
  <Application>Microsoft Office PowerPoint</Application>
  <PresentationFormat>Ecrã Panorâmico</PresentationFormat>
  <Paragraphs>53</Paragraphs>
  <Slides>11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11</vt:i4>
      </vt:variant>
    </vt:vector>
  </HeadingPairs>
  <TitlesOfParts>
    <vt:vector size="16" baseType="lpstr">
      <vt:lpstr>Meiryo</vt:lpstr>
      <vt:lpstr>Arial</vt:lpstr>
      <vt:lpstr>Calibri</vt:lpstr>
      <vt:lpstr>Calibri Light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Hermínia Paulino (Oceanário de Lisboa)</dc:creator>
  <cp:lastModifiedBy>Autor</cp:lastModifiedBy>
  <cp:revision>15</cp:revision>
  <dcterms:created xsi:type="dcterms:W3CDTF">2022-06-23T07:59:32Z</dcterms:created>
  <dcterms:modified xsi:type="dcterms:W3CDTF">2024-05-17T11:23:50Z</dcterms:modified>
</cp:coreProperties>
</file>