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4" r:id="rId4"/>
    <p:sldId id="258" r:id="rId5"/>
    <p:sldId id="261" r:id="rId6"/>
    <p:sldId id="265" r:id="rId7"/>
    <p:sldId id="266" r:id="rId8"/>
    <p:sldId id="267" r:id="rId9"/>
    <p:sldId id="268" r:id="rId10"/>
    <p:sldId id="271" r:id="rId11"/>
    <p:sldId id="269" r:id="rId12"/>
    <p:sldId id="273" r:id="rId13"/>
    <p:sldId id="272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731"/>
    <a:srgbClr val="0D2A34"/>
    <a:srgbClr val="06A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CFD9-4AE1-5363-D24E-72668A1BA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31213-0E28-0E40-5B96-7834F713E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70C4C-E0A4-8AC8-99EB-ED5D7514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8D55-9E22-0C9A-4248-AF355D9C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90150-3601-365F-3EF7-63B4328D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209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CBDE-2B28-93FD-CD09-7D1451DF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3415E-0175-C84B-7E1D-313E3307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72307-123F-0135-950B-9A707357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264A-9C28-BF60-1209-1FD1EB31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B8FB-3D8D-4FE1-5614-50436108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518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7FE28-7797-05D4-A359-0571CC50D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FFA9F-A76C-718B-8D17-F4C8E05D7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8DB2D-5F16-7A21-8B35-64C404D0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B4C2-B735-F969-B8EC-6D0BC9D2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88A46-AD16-D480-C028-0144C6CC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300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8B83-8491-2104-B766-B3B4AFF8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068C4-D22E-5420-E9E2-CC272EB1B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EDB4-C3E9-43B2-79FA-4C3BAE72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6C7D-54FD-54D6-AAA5-325A39BC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F2490-B92F-9197-2B1F-49819ED2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81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6216-0A90-E320-8BEC-EBE2B5E9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77D13-DF78-6D47-D967-208F3E68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A6689-EA98-EC76-574D-B550DBB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A461D-7729-CDFE-CF0D-7C69A437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21966-FD97-66EC-D1C7-B7170D14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40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5272-C005-4C6D-173D-57197A60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D048-EBFB-5406-10AC-07B8243E7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3A3DD-2D32-36D9-3E29-6633DC43C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B576-5758-89F1-DA58-DAB968AF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10146-2641-E452-ECA2-473D43BB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AE59C-4A94-625B-8C56-2BB46CA3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09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D56E-1DDC-F50A-5C86-035726DD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6DBD0-DDF8-38A0-1976-094C68A0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21E07-CCD8-E5DB-22F7-0DEE9FD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A81DA-CBB9-C213-1A5A-6B2856EB5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0C3EE-46F9-77F0-D45F-D9AE98202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26C8EE-9257-A102-0446-090A47D4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485909-D792-DC62-4F1B-AAC91AB65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9E0ACD-7616-4AA2-BCC8-4124D449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35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7C747-6DAE-9EE7-15B3-273A6898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31C2C-24BB-0E8F-C45E-8047C984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9BBCA-8BEB-714D-7C78-859D9A05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469-19EA-EB5C-2283-081AEF55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609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4B66F-7778-09F2-C21C-9D0A6475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36B51-174B-7001-03ED-110D2DED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FAFF5-1723-BB0B-C0D6-B39C69E9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26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7CE1-EBC9-B21C-1E57-F49D44B3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A1C8F-FE7D-77C4-334A-70E86EBC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2A447-9EF8-1F39-0BBE-0EB6A6940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72080-0DF3-A498-C2D0-CF27F615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91CFD-372C-5EE6-1B38-35058697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6025F-66BA-D7DA-6EC1-EE170B8A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476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3B6E-617D-055A-820B-A6AE36F2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57E0C-F79D-4659-53C8-9079BD7CB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4C419-803F-CC70-7629-48B676A4F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92CF8-D61A-582A-26DA-0234924A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F86DF-F30F-253D-1E80-2955FCC7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E8AA1-8EDE-8D4F-C61E-65A0239C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786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DE994-0AAE-7158-3D5C-60415FF3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0F8D1-B72F-FBA7-6D3A-1C829E0A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9173A-5B77-CFE2-9657-217274ED9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E73F-68E9-EA99-ABCB-8BD817E1F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D8060-D1BE-5724-4B89-C5657F4FE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81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8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506821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52(10)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930570"/>
            <a:ext cx="556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“A Conferência das Partes e o Fundo para o Ambiente Mundial têm de acordar, </a:t>
            </a:r>
            <a:r>
              <a:rPr lang="pt-PT" i="1" u="sng" dirty="0"/>
              <a:t>na primeira reunião da Conferência das Partes</a:t>
            </a:r>
            <a:r>
              <a:rPr lang="pt-PT" i="1" dirty="0"/>
              <a:t>, em </a:t>
            </a:r>
            <a:r>
              <a:rPr lang="pt-PT" b="1" i="1" dirty="0"/>
              <a:t>mecanismos para efetivar os números anteriores</a:t>
            </a:r>
            <a:r>
              <a:rPr lang="pt-PT" i="1" dirty="0"/>
              <a:t>”.</a:t>
            </a:r>
            <a:endParaRPr lang="pt-PT" sz="24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843240" y="2848546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 err="1"/>
              <a:t>iv</a:t>
            </a:r>
            <a:r>
              <a:rPr lang="pt-PT" sz="2000" b="1" dirty="0"/>
              <a:t>) Mecanismos financeiros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06B44-B6BB-3E4A-BF38-43943459D74E}"/>
              </a:ext>
            </a:extLst>
          </p:cNvPr>
          <p:cNvSpPr txBox="1"/>
          <p:nvPr/>
        </p:nvSpPr>
        <p:spPr>
          <a:xfrm>
            <a:off x="5330284" y="5258010"/>
            <a:ext cx="556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i="1" dirty="0"/>
              <a:t>Artigo 52(11) – “Objetivo inicial de mobilização de recursos” (?)</a:t>
            </a:r>
          </a:p>
        </p:txBody>
      </p:sp>
    </p:spTree>
    <p:extLst>
      <p:ext uri="{BB962C8B-B14F-4D97-AF65-F5344CB8AC3E}">
        <p14:creationId xmlns:p14="http://schemas.microsoft.com/office/powerpoint/2010/main" val="284190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506821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47(6)(e))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930570"/>
            <a:ext cx="5560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“A Conferência das Partes tem de acompanhar e avaliar a implementação deste Acordo e, para o efeito, tem de: </a:t>
            </a:r>
          </a:p>
          <a:p>
            <a:pPr algn="just"/>
            <a:endParaRPr lang="pt-PT" i="1" dirty="0"/>
          </a:p>
          <a:p>
            <a:pPr algn="just"/>
            <a:r>
              <a:rPr lang="pt-PT" i="1" dirty="0"/>
              <a:t>	e) </a:t>
            </a:r>
            <a:r>
              <a:rPr lang="pt-PT" i="1" u="sng" dirty="0"/>
              <a:t>Adota[r] um orçamento</a:t>
            </a:r>
            <a:r>
              <a:rPr lang="pt-PT" i="1" dirty="0"/>
              <a:t> por maioria de três quartos das Partes presentes e votantes, se todos os esforços para chegar a um consenso tiverem sido esgotados, com a frequência e para o período financeiro por ela determinados; (...)”. 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843240" y="2848546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v) Orçamento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B09B6-2C56-5D4D-87B4-088113C71B22}"/>
              </a:ext>
            </a:extLst>
          </p:cNvPr>
          <p:cNvSpPr txBox="1"/>
          <p:nvPr/>
        </p:nvSpPr>
        <p:spPr>
          <a:xfrm>
            <a:off x="5330284" y="6350828"/>
            <a:ext cx="556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i="1" dirty="0"/>
              <a:t>Artigo 14(6) – Contribuições para o fundo especial criado pelo Artigo 52  </a:t>
            </a:r>
          </a:p>
        </p:txBody>
      </p:sp>
    </p:spTree>
    <p:extLst>
      <p:ext uri="{BB962C8B-B14F-4D97-AF65-F5344CB8AC3E}">
        <p14:creationId xmlns:p14="http://schemas.microsoft.com/office/powerpoint/2010/main" val="75853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2536667"/>
            <a:ext cx="502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2) Processo preparatório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911706" y="327264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PT" sz="2400" dirty="0"/>
              <a:t>Redação dos projetos de documentos que compete aprovar na COP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PT" sz="2400" dirty="0"/>
              <a:t>Discussão sobre aspetos institucionais que compete decidir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PT" sz="2400" dirty="0"/>
              <a:t>Negociação dos compromissos necessários à tomada de decisões</a:t>
            </a:r>
          </a:p>
        </p:txBody>
      </p:sp>
    </p:spTree>
    <p:extLst>
      <p:ext uri="{BB962C8B-B14F-4D97-AF65-F5344CB8AC3E}">
        <p14:creationId xmlns:p14="http://schemas.microsoft.com/office/powerpoint/2010/main" val="40097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263116" y="2536667"/>
            <a:ext cx="560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800" b="1" dirty="0"/>
              <a:t>Comissão preparatória (RES 78/272)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0B037D-C744-8D46-8DC1-4F075370F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352" y="3210443"/>
            <a:ext cx="5200207" cy="34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5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506821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Parágrafo 11 da RES 78/272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930570"/>
            <a:ext cx="5560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</a:t>
            </a:r>
            <a:r>
              <a:rPr lang="pt-PT" i="1" dirty="0" err="1"/>
              <a:t>Further</a:t>
            </a:r>
            <a:r>
              <a:rPr lang="pt-PT" i="1" dirty="0"/>
              <a:t> decides </a:t>
            </a:r>
            <a:r>
              <a:rPr lang="pt-PT" i="1" dirty="0" err="1"/>
              <a:t>that</a:t>
            </a:r>
            <a:r>
              <a:rPr lang="pt-PT" i="1" dirty="0"/>
              <a:t> </a:t>
            </a:r>
            <a:r>
              <a:rPr lang="pt-PT" i="1" dirty="0" err="1"/>
              <a:t>the</a:t>
            </a:r>
            <a:r>
              <a:rPr lang="pt-PT" i="1" dirty="0"/>
              <a:t> </a:t>
            </a:r>
            <a:r>
              <a:rPr lang="pt-PT" i="1" dirty="0" err="1"/>
              <a:t>commission</a:t>
            </a:r>
            <a:r>
              <a:rPr lang="pt-PT" i="1" dirty="0"/>
              <a:t> </a:t>
            </a:r>
            <a:r>
              <a:rPr lang="pt-PT" i="1" dirty="0" err="1"/>
              <a:t>shall</a:t>
            </a:r>
            <a:r>
              <a:rPr lang="pt-PT" i="1" dirty="0"/>
              <a:t> </a:t>
            </a:r>
            <a:r>
              <a:rPr lang="pt-PT" i="1" dirty="0" err="1"/>
              <a:t>hold</a:t>
            </a:r>
            <a:r>
              <a:rPr lang="pt-PT" i="1" dirty="0"/>
              <a:t> a </a:t>
            </a:r>
            <a:r>
              <a:rPr lang="pt-PT" i="1" dirty="0" err="1"/>
              <a:t>three-day</a:t>
            </a:r>
            <a:r>
              <a:rPr lang="pt-PT" i="1" dirty="0"/>
              <a:t> </a:t>
            </a:r>
            <a:r>
              <a:rPr lang="pt-PT" i="1" dirty="0" err="1"/>
              <a:t>organizational</a:t>
            </a:r>
            <a:r>
              <a:rPr lang="pt-PT" i="1" dirty="0"/>
              <a:t> meeting in </a:t>
            </a:r>
            <a:r>
              <a:rPr lang="pt-PT" i="1" dirty="0" err="1"/>
              <a:t>the</a:t>
            </a:r>
            <a:r>
              <a:rPr lang="pt-PT" i="1" dirty="0"/>
              <a:t> </a:t>
            </a:r>
            <a:r>
              <a:rPr lang="pt-PT" i="1" dirty="0" err="1"/>
              <a:t>first</a:t>
            </a:r>
            <a:r>
              <a:rPr lang="pt-PT" i="1" dirty="0"/>
              <a:t> </a:t>
            </a:r>
            <a:r>
              <a:rPr lang="pt-PT" i="1" dirty="0" err="1"/>
              <a:t>half</a:t>
            </a:r>
            <a:r>
              <a:rPr lang="pt-PT" i="1" dirty="0"/>
              <a:t> </a:t>
            </a:r>
            <a:r>
              <a:rPr lang="pt-PT" i="1" dirty="0" err="1"/>
              <a:t>of</a:t>
            </a:r>
            <a:r>
              <a:rPr lang="pt-PT" i="1" dirty="0"/>
              <a:t> 2024 </a:t>
            </a:r>
            <a:r>
              <a:rPr lang="pt-PT" i="1" dirty="0" err="1"/>
              <a:t>with</a:t>
            </a:r>
            <a:r>
              <a:rPr lang="pt-PT" i="1" dirty="0"/>
              <a:t> </a:t>
            </a:r>
            <a:r>
              <a:rPr lang="pt-PT" i="1" dirty="0" err="1"/>
              <a:t>full</a:t>
            </a:r>
            <a:r>
              <a:rPr lang="pt-PT" i="1" dirty="0"/>
              <a:t> </a:t>
            </a:r>
            <a:r>
              <a:rPr lang="pt-PT" i="1" dirty="0" err="1"/>
              <a:t>conference</a:t>
            </a:r>
            <a:r>
              <a:rPr lang="pt-PT" i="1" dirty="0"/>
              <a:t> </a:t>
            </a:r>
            <a:r>
              <a:rPr lang="pt-PT" i="1" dirty="0" err="1"/>
              <a:t>services</a:t>
            </a:r>
            <a:r>
              <a:rPr lang="pt-PT" i="1" dirty="0"/>
              <a:t>, </a:t>
            </a:r>
            <a:r>
              <a:rPr lang="pt-PT" i="1" dirty="0" err="1"/>
              <a:t>including</a:t>
            </a:r>
            <a:r>
              <a:rPr lang="pt-PT" i="1" dirty="0"/>
              <a:t> </a:t>
            </a:r>
            <a:r>
              <a:rPr lang="pt-PT" i="1" dirty="0" err="1"/>
              <a:t>documentation</a:t>
            </a:r>
            <a:r>
              <a:rPr lang="pt-PT" i="1" dirty="0"/>
              <a:t>, to </a:t>
            </a:r>
            <a:r>
              <a:rPr lang="pt-PT" i="1" dirty="0" err="1"/>
              <a:t>discuss</a:t>
            </a:r>
            <a:r>
              <a:rPr lang="pt-PT" i="1" dirty="0"/>
              <a:t> </a:t>
            </a:r>
            <a:r>
              <a:rPr lang="pt-PT" i="1" dirty="0" err="1"/>
              <a:t>organizational</a:t>
            </a:r>
            <a:r>
              <a:rPr lang="pt-PT" i="1" dirty="0"/>
              <a:t> </a:t>
            </a:r>
            <a:r>
              <a:rPr lang="pt-PT" i="1" dirty="0" err="1"/>
              <a:t>matters</a:t>
            </a:r>
            <a:r>
              <a:rPr lang="pt-PT" i="1" dirty="0"/>
              <a:t>, </a:t>
            </a:r>
            <a:r>
              <a:rPr lang="pt-PT" i="1" dirty="0" err="1"/>
              <a:t>including</a:t>
            </a:r>
            <a:r>
              <a:rPr lang="pt-PT" i="1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election</a:t>
            </a:r>
            <a:r>
              <a:rPr lang="pt-PT" i="1" u="sng" dirty="0"/>
              <a:t>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Co-Chairs</a:t>
            </a:r>
            <a:r>
              <a:rPr lang="pt-PT" i="1" u="sng" dirty="0"/>
              <a:t> </a:t>
            </a:r>
            <a:r>
              <a:rPr lang="pt-PT" i="1" u="sng" dirty="0" err="1"/>
              <a:t>and</a:t>
            </a:r>
            <a:r>
              <a:rPr lang="pt-PT" i="1" u="sng" dirty="0"/>
              <a:t> a Bureau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commission</a:t>
            </a:r>
            <a:r>
              <a:rPr lang="pt-PT" i="1" u="sng" dirty="0"/>
              <a:t> </a:t>
            </a:r>
            <a:r>
              <a:rPr lang="pt-PT" i="1" dirty="0" err="1"/>
              <a:t>consisting</a:t>
            </a:r>
            <a:r>
              <a:rPr lang="pt-PT" i="1" dirty="0"/>
              <a:t> </a:t>
            </a:r>
            <a:r>
              <a:rPr lang="pt-PT" i="1" dirty="0" err="1"/>
              <a:t>of</a:t>
            </a:r>
            <a:r>
              <a:rPr lang="pt-PT" i="1" dirty="0"/>
              <a:t> </a:t>
            </a:r>
            <a:r>
              <a:rPr lang="pt-PT" i="1" dirty="0" err="1"/>
              <a:t>up</a:t>
            </a:r>
            <a:r>
              <a:rPr lang="pt-PT" i="1" dirty="0"/>
              <a:t> to 15 </a:t>
            </a:r>
            <a:r>
              <a:rPr lang="pt-PT" i="1" dirty="0" err="1"/>
              <a:t>members</a:t>
            </a:r>
            <a:r>
              <a:rPr lang="pt-PT" i="1" dirty="0"/>
              <a:t> </a:t>
            </a:r>
            <a:r>
              <a:rPr lang="pt-PT" i="1" dirty="0" err="1"/>
              <a:t>with</a:t>
            </a:r>
            <a:r>
              <a:rPr lang="pt-PT" i="1" dirty="0"/>
              <a:t> </a:t>
            </a:r>
            <a:r>
              <a:rPr lang="pt-PT" i="1" dirty="0" err="1"/>
              <a:t>up</a:t>
            </a:r>
            <a:r>
              <a:rPr lang="pt-PT" i="1" dirty="0"/>
              <a:t> to 3 </a:t>
            </a:r>
            <a:r>
              <a:rPr lang="pt-PT" i="1" dirty="0" err="1"/>
              <a:t>members</a:t>
            </a:r>
            <a:r>
              <a:rPr lang="pt-PT" i="1" dirty="0"/>
              <a:t> </a:t>
            </a:r>
            <a:r>
              <a:rPr lang="pt-PT" i="1" dirty="0" err="1"/>
              <a:t>from</a:t>
            </a:r>
            <a:r>
              <a:rPr lang="pt-PT" i="1" dirty="0"/>
              <a:t> </a:t>
            </a:r>
            <a:r>
              <a:rPr lang="pt-PT" i="1" dirty="0" err="1"/>
              <a:t>each</a:t>
            </a:r>
            <a:r>
              <a:rPr lang="pt-PT" i="1" dirty="0"/>
              <a:t> regional </a:t>
            </a:r>
            <a:r>
              <a:rPr lang="pt-PT" i="1" dirty="0" err="1"/>
              <a:t>group</a:t>
            </a:r>
            <a:r>
              <a:rPr lang="pt-PT" i="1" dirty="0"/>
              <a:t> </a:t>
            </a:r>
            <a:r>
              <a:rPr lang="pt-PT" i="1" dirty="0" err="1"/>
              <a:t>and</a:t>
            </a:r>
            <a:r>
              <a:rPr lang="pt-PT" i="1" dirty="0"/>
              <a:t> </a:t>
            </a:r>
            <a:r>
              <a:rPr lang="pt-PT" i="1" dirty="0" err="1"/>
              <a:t>taking</a:t>
            </a:r>
            <a:r>
              <a:rPr lang="pt-PT" i="1" dirty="0"/>
              <a:t> </a:t>
            </a:r>
            <a:r>
              <a:rPr lang="pt-PT" i="1" dirty="0" err="1"/>
              <a:t>into</a:t>
            </a:r>
            <a:r>
              <a:rPr lang="pt-PT" i="1" dirty="0"/>
              <a:t> </a:t>
            </a:r>
            <a:r>
              <a:rPr lang="pt-PT" i="1" dirty="0" err="1"/>
              <a:t>account</a:t>
            </a:r>
            <a:r>
              <a:rPr lang="pt-PT" i="1" dirty="0"/>
              <a:t> </a:t>
            </a:r>
            <a:r>
              <a:rPr lang="pt-PT" i="1" dirty="0" err="1"/>
              <a:t>gender</a:t>
            </a:r>
            <a:r>
              <a:rPr lang="pt-PT" i="1" dirty="0"/>
              <a:t> balance, </a:t>
            </a:r>
            <a:r>
              <a:rPr lang="pt-PT" i="1" u="sng" dirty="0" err="1"/>
              <a:t>the</a:t>
            </a:r>
            <a:r>
              <a:rPr lang="pt-PT" i="1" u="sng" dirty="0"/>
              <a:t> dates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meetings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commission</a:t>
            </a:r>
            <a:r>
              <a:rPr lang="pt-PT" i="1" dirty="0"/>
              <a:t> </a:t>
            </a:r>
            <a:r>
              <a:rPr lang="pt-PT" i="1" dirty="0" err="1"/>
              <a:t>and</a:t>
            </a:r>
            <a:r>
              <a:rPr lang="pt-PT" i="1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programme</a:t>
            </a:r>
            <a:r>
              <a:rPr lang="pt-PT" i="1" u="sng" dirty="0"/>
              <a:t>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work</a:t>
            </a:r>
            <a:r>
              <a:rPr lang="pt-PT" i="1" u="sng" dirty="0"/>
              <a:t> </a:t>
            </a:r>
            <a:r>
              <a:rPr lang="pt-PT" i="1" u="sng" dirty="0" err="1"/>
              <a:t>of</a:t>
            </a:r>
            <a:r>
              <a:rPr lang="pt-PT" i="1" u="sng" dirty="0"/>
              <a:t> </a:t>
            </a:r>
            <a:r>
              <a:rPr lang="pt-PT" i="1" u="sng" dirty="0" err="1"/>
              <a:t>the</a:t>
            </a:r>
            <a:r>
              <a:rPr lang="pt-PT" i="1" u="sng" dirty="0"/>
              <a:t> </a:t>
            </a:r>
            <a:r>
              <a:rPr lang="pt-PT" i="1" u="sng" dirty="0" err="1"/>
              <a:t>commission</a:t>
            </a:r>
            <a:r>
              <a:rPr lang="pt-PT" i="1" dirty="0"/>
              <a:t>;”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5802918" y="2229650"/>
            <a:ext cx="507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Reunião organizacional </a:t>
            </a:r>
            <a:r>
              <a:rPr lang="pt-PT" sz="2800" b="1" dirty="0" err="1"/>
              <a:t>PrepCom</a:t>
            </a:r>
            <a:endParaRPr lang="pt-PT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843240" y="2848546"/>
            <a:ext cx="502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/>
              <a:t>24 a 26 de junho de 2024</a:t>
            </a:r>
          </a:p>
        </p:txBody>
      </p:sp>
    </p:spTree>
    <p:extLst>
      <p:ext uri="{BB962C8B-B14F-4D97-AF65-F5344CB8AC3E}">
        <p14:creationId xmlns:p14="http://schemas.microsoft.com/office/powerpoint/2010/main" val="128515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2536667"/>
            <a:ext cx="502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800" b="1" dirty="0"/>
              <a:t>3) Perspetivas dos países CPLP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6379537" y="3357707"/>
            <a:ext cx="3724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Elementos para discussão: </a:t>
            </a:r>
          </a:p>
          <a:p>
            <a:pPr algn="r"/>
            <a:endParaRPr lang="pt-P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Participação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Prioridades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Desafios</a:t>
            </a:r>
          </a:p>
        </p:txBody>
      </p:sp>
    </p:spTree>
    <p:extLst>
      <p:ext uri="{BB962C8B-B14F-4D97-AF65-F5344CB8AC3E}">
        <p14:creationId xmlns:p14="http://schemas.microsoft.com/office/powerpoint/2010/main" val="347420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B9DB58-35B2-2540-AA57-E957D339B93F}"/>
              </a:ext>
            </a:extLst>
          </p:cNvPr>
          <p:cNvSpPr txBox="1"/>
          <p:nvPr/>
        </p:nvSpPr>
        <p:spPr>
          <a:xfrm>
            <a:off x="6038515" y="2652253"/>
            <a:ext cx="556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Obrigado!</a:t>
            </a:r>
            <a:endParaRPr kumimoji="0" lang="pt-PT" sz="4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25163-D681-8042-921E-EF0CC8BD6B00}"/>
              </a:ext>
            </a:extLst>
          </p:cNvPr>
          <p:cNvSpPr txBox="1"/>
          <p:nvPr/>
        </p:nvSpPr>
        <p:spPr>
          <a:xfrm>
            <a:off x="6038515" y="4644089"/>
            <a:ext cx="556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sergio.carvalho@mne.pt</a:t>
            </a:r>
            <a:endParaRPr kumimoji="0" lang="pt-PT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3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815CF5-D4DB-B0EA-CE91-991C18A8881B}"/>
              </a:ext>
            </a:extLst>
          </p:cNvPr>
          <p:cNvSpPr txBox="1"/>
          <p:nvPr/>
        </p:nvSpPr>
        <p:spPr>
          <a:xfrm>
            <a:off x="7181850" y="3841359"/>
            <a:ext cx="4381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Sérgio Carvalho</a:t>
            </a:r>
          </a:p>
          <a:p>
            <a:pPr algn="r"/>
            <a:r>
              <a:rPr lang="pt-PT" sz="2200" dirty="0">
                <a:solidFill>
                  <a:schemeClr val="bg1"/>
                </a:solidFill>
              </a:rPr>
              <a:t>Missão de Portugal junto das Nações Unidas em Nova Iorque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9DB58-35B2-2540-AA57-E957D339B93F}"/>
              </a:ext>
            </a:extLst>
          </p:cNvPr>
          <p:cNvSpPr txBox="1"/>
          <p:nvPr/>
        </p:nvSpPr>
        <p:spPr>
          <a:xfrm>
            <a:off x="6155473" y="1897336"/>
            <a:ext cx="5560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A IMPORTÂNCIA DA PRIMEIRA CONFERÊNCIA DAS PARTES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6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110828"/>
            <a:ext cx="502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/>
              <a:t>Artigo 47(2)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656722"/>
            <a:ext cx="556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“A primeira reunião da Conferência das Partes é convocada pelo Secretário-Geral das Nações Unidas até um ano após a entrada em vigor deste Acordo (...)”.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30712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6024515" y="2960413"/>
            <a:ext cx="5025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pt-PT" sz="2800" b="1" dirty="0"/>
              <a:t>Porquê relevante?</a:t>
            </a:r>
          </a:p>
          <a:p>
            <a:pPr marL="457200" indent="-457200">
              <a:buAutoNum type="arabicParenR"/>
            </a:pPr>
            <a:r>
              <a:rPr lang="pt-PT" sz="2800" b="1" dirty="0"/>
              <a:t>Processo preparatório</a:t>
            </a:r>
          </a:p>
          <a:p>
            <a:pPr marL="457200" indent="-457200">
              <a:buAutoNum type="arabicParenR"/>
            </a:pPr>
            <a:r>
              <a:rPr lang="pt-PT" sz="2800" b="1" dirty="0"/>
              <a:t>Perspetivas dos países CPLP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11881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588052" y="2536667"/>
            <a:ext cx="502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pt-PT" sz="2800" b="1" dirty="0"/>
              <a:t>Porquê relevante?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616846" y="3272646"/>
            <a:ext cx="5560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PT" sz="2400" dirty="0"/>
              <a:t>Momento politicamente significativo</a:t>
            </a:r>
          </a:p>
          <a:p>
            <a:endParaRPr lang="pt-PT" sz="2400" dirty="0"/>
          </a:p>
          <a:p>
            <a:r>
              <a:rPr lang="pt-PT" sz="2400" i="1" dirty="0"/>
              <a:t>Mas sobretudo...</a:t>
            </a:r>
          </a:p>
          <a:p>
            <a:endParaRPr lang="pt-PT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PT" sz="2400" dirty="0"/>
              <a:t>Reunião fundamental para efeitos de operacionalização do Acordo e consolidação da sua arquitetura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67496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016169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47(4)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439918"/>
            <a:ext cx="5560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“A Conferência das Partes tem de adotar, por consenso, </a:t>
            </a:r>
            <a:r>
              <a:rPr lang="pt-PT" b="1" i="1" dirty="0"/>
              <a:t>na sua primeira reunião</a:t>
            </a:r>
            <a:r>
              <a:rPr lang="pt-PT" i="1" dirty="0"/>
              <a:t>, o </a:t>
            </a:r>
            <a:r>
              <a:rPr lang="pt-PT" i="1" u="sng" dirty="0"/>
              <a:t>seu regulamento interno</a:t>
            </a:r>
            <a:r>
              <a:rPr lang="pt-PT" i="1" dirty="0"/>
              <a:t> e o dos seus órgãos subsidiários, as </a:t>
            </a:r>
            <a:r>
              <a:rPr lang="pt-PT" i="1" u="sng" dirty="0"/>
              <a:t>regras financeiras </a:t>
            </a:r>
            <a:r>
              <a:rPr lang="pt-PT" i="1" dirty="0"/>
              <a:t>que regem o seu financiamento e o financiamento do secretariado e de quaisquer órgãos subsidiários e, posteriormente, o regulamento interno e as regras financeiras aplicáveis a qualquer outro órgão subsidiário que venha a criar (...)”. 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</p:spTree>
    <p:extLst>
      <p:ext uri="{BB962C8B-B14F-4D97-AF65-F5344CB8AC3E}">
        <p14:creationId xmlns:p14="http://schemas.microsoft.com/office/powerpoint/2010/main" val="52846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506821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47(2)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930570"/>
            <a:ext cx="5560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“A </a:t>
            </a:r>
            <a:r>
              <a:rPr lang="pt-PT" i="1" u="sng" dirty="0"/>
              <a:t>primeira reunião</a:t>
            </a:r>
            <a:r>
              <a:rPr lang="pt-PT" i="1" dirty="0"/>
              <a:t> da Conferência das Partes é convocada pelo Secretário-Geral das Nações Unidas até um ano após a entrada em vigor deste Acordo. </a:t>
            </a:r>
            <a:r>
              <a:rPr lang="pt-PT" i="1" u="sng" dirty="0"/>
              <a:t>Posteriormente</a:t>
            </a:r>
            <a:r>
              <a:rPr lang="pt-PT" i="1" dirty="0"/>
              <a:t>, as reuniões ordinárias da Conferência das Partes são </a:t>
            </a:r>
            <a:r>
              <a:rPr lang="pt-PT" i="1" u="sng" dirty="0"/>
              <a:t>realizadas a intervalos regulares</a:t>
            </a:r>
            <a:r>
              <a:rPr lang="pt-PT" i="1" dirty="0"/>
              <a:t> </a:t>
            </a:r>
            <a:r>
              <a:rPr lang="pt-PT" b="1" i="1" dirty="0"/>
              <a:t>a determinar pela Conferência das Partes </a:t>
            </a:r>
            <a:r>
              <a:rPr lang="pt-PT" i="1" dirty="0"/>
              <a:t>(...)”. 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843240" y="2848546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i) Periodicidade das </a:t>
            </a:r>
            <a:r>
              <a:rPr lang="pt-PT" sz="2000" b="1" dirty="0" err="1"/>
              <a:t>COPs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357259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506821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50(1)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3930570"/>
            <a:ext cx="556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“É criado um secretariado. </a:t>
            </a:r>
            <a:r>
              <a:rPr lang="pt-PT" i="1" u="sng" dirty="0"/>
              <a:t>Na sua primeira reunião</a:t>
            </a:r>
            <a:r>
              <a:rPr lang="pt-PT" i="1" dirty="0"/>
              <a:t>, a Conferência das Partes tem de criar as condições necessárias para o seu funcionamento, </a:t>
            </a:r>
            <a:r>
              <a:rPr lang="pt-PT" i="1" u="sng" dirty="0"/>
              <a:t>incluindo a decisão sobre a sua sede</a:t>
            </a:r>
            <a:r>
              <a:rPr lang="pt-PT" i="1" dirty="0"/>
              <a:t>”. 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843240" y="2848546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 err="1"/>
              <a:t>ii</a:t>
            </a:r>
            <a:r>
              <a:rPr lang="pt-PT" sz="2000" b="1" dirty="0"/>
              <a:t>) Sede do Secretariado</a:t>
            </a:r>
          </a:p>
        </p:txBody>
      </p:sp>
    </p:spTree>
    <p:extLst>
      <p:ext uri="{BB962C8B-B14F-4D97-AF65-F5344CB8AC3E}">
        <p14:creationId xmlns:p14="http://schemas.microsoft.com/office/powerpoint/2010/main" val="134209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793683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2731"/>
                </a:solidFill>
              </a:rPr>
              <a:t>A IMPORTÂNCIA DA PRIMEIRA CONFERÊNCIA DAS PARTES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64A1C-46AD-5547-B9A8-F5BDD498B24D}"/>
              </a:ext>
            </a:extLst>
          </p:cNvPr>
          <p:cNvSpPr txBox="1"/>
          <p:nvPr/>
        </p:nvSpPr>
        <p:spPr>
          <a:xfrm>
            <a:off x="5843240" y="3674086"/>
            <a:ext cx="502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/>
              <a:t>Artigo 46(2)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EA115-B98E-7F4C-AF12-A2E99C5B7827}"/>
              </a:ext>
            </a:extLst>
          </p:cNvPr>
          <p:cNvSpPr txBox="1"/>
          <p:nvPr/>
        </p:nvSpPr>
        <p:spPr>
          <a:xfrm>
            <a:off x="5319132" y="4030929"/>
            <a:ext cx="556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i="1" dirty="0"/>
              <a:t>“</a:t>
            </a:r>
            <a:r>
              <a:rPr lang="pt-PT" i="1" u="sng" dirty="0"/>
              <a:t>O mandato e as modalidades de funcionamento </a:t>
            </a:r>
            <a:r>
              <a:rPr lang="pt-PT" i="1" dirty="0"/>
              <a:t>do comité [para o reforço de capacidades e transferência de tecnologia marinha] </a:t>
            </a:r>
            <a:r>
              <a:rPr lang="pt-PT" i="1" u="sng" dirty="0"/>
              <a:t>são decididos pela Conferência das Partes </a:t>
            </a:r>
            <a:r>
              <a:rPr lang="pt-PT" b="1" i="1" u="sng" dirty="0"/>
              <a:t>na sua primeira reunião</a:t>
            </a:r>
            <a:r>
              <a:rPr lang="pt-PT" i="1" dirty="0"/>
              <a:t>”. </a:t>
            </a:r>
            <a:endParaRPr lang="pt-PT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8D22-3F5C-FE4D-BB00-102F4661A37F}"/>
              </a:ext>
            </a:extLst>
          </p:cNvPr>
          <p:cNvSpPr/>
          <p:nvPr/>
        </p:nvSpPr>
        <p:spPr>
          <a:xfrm>
            <a:off x="6050486" y="2229650"/>
            <a:ext cx="482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2800" b="1" dirty="0"/>
              <a:t>Que decisões na primeira COP?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BD36-9102-D248-92FE-1962EA9E276E}"/>
              </a:ext>
            </a:extLst>
          </p:cNvPr>
          <p:cNvSpPr txBox="1"/>
          <p:nvPr/>
        </p:nvSpPr>
        <p:spPr>
          <a:xfrm>
            <a:off x="5620215" y="2848546"/>
            <a:ext cx="5248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 err="1"/>
              <a:t>iii</a:t>
            </a:r>
            <a:r>
              <a:rPr lang="pt-PT" sz="2000" b="1" dirty="0"/>
              <a:t>) Mandato e modalidades de funcionamento (e número de membros) dos órgãos subsidiários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94EBE-A17F-2347-BDA6-FDBAE756C515}"/>
              </a:ext>
            </a:extLst>
          </p:cNvPr>
          <p:cNvSpPr txBox="1"/>
          <p:nvPr/>
        </p:nvSpPr>
        <p:spPr>
          <a:xfrm>
            <a:off x="5330284" y="5425276"/>
            <a:ext cx="5560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i="1" dirty="0"/>
              <a:t>Artigo 49(2) - Órgão Científico e Técnico ++</a:t>
            </a:r>
          </a:p>
          <a:p>
            <a:pPr algn="just"/>
            <a:r>
              <a:rPr lang="pt-PT" sz="1400" i="1" dirty="0"/>
              <a:t>Artigo 55(3) - Comité de Implementação e de Controlo do Cumprimento das Normas</a:t>
            </a:r>
          </a:p>
          <a:p>
            <a:pPr algn="just"/>
            <a:r>
              <a:rPr lang="pt-PT" sz="1400" i="1" dirty="0"/>
              <a:t>Artigo 15(2) - Comité de Acesso e Partilha dos Benefícios (?)</a:t>
            </a:r>
          </a:p>
          <a:p>
            <a:pPr algn="just"/>
            <a:r>
              <a:rPr lang="pt-PT" sz="1400" i="1" dirty="0"/>
              <a:t>Artigo 51(2) - Clearing-</a:t>
            </a:r>
            <a:r>
              <a:rPr lang="pt-PT" sz="1400" i="1" dirty="0" err="1"/>
              <a:t>House</a:t>
            </a:r>
            <a:r>
              <a:rPr lang="pt-PT" sz="1400" i="1" dirty="0"/>
              <a:t> </a:t>
            </a:r>
            <a:r>
              <a:rPr lang="pt-PT" sz="1400" i="1" dirty="0" err="1"/>
              <a:t>Mechanism</a:t>
            </a:r>
            <a:r>
              <a:rPr lang="pt-PT" sz="1400" i="1" dirty="0"/>
              <a:t> (?)</a:t>
            </a:r>
          </a:p>
          <a:p>
            <a:pPr algn="just"/>
            <a:r>
              <a:rPr lang="pt-PT" sz="1400" i="1" dirty="0"/>
              <a:t>Artigo 52(14) Comité Financeiro para os Recursos Financeiros (?)</a:t>
            </a:r>
          </a:p>
        </p:txBody>
      </p:sp>
    </p:spTree>
    <p:extLst>
      <p:ext uri="{BB962C8B-B14F-4D97-AF65-F5344CB8AC3E}">
        <p14:creationId xmlns:p14="http://schemas.microsoft.com/office/powerpoint/2010/main" val="372324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775</Words>
  <Application>Microsoft Office PowerPoint</Application>
  <PresentationFormat>Ecrã Panorâmico</PresentationFormat>
  <Paragraphs>76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Hermínia Paulino (Oceanário de Lisboa)</dc:creator>
  <cp:lastModifiedBy>Autor</cp:lastModifiedBy>
  <cp:revision>32</cp:revision>
  <dcterms:created xsi:type="dcterms:W3CDTF">2022-06-23T07:59:32Z</dcterms:created>
  <dcterms:modified xsi:type="dcterms:W3CDTF">2024-05-17T11:05:19Z</dcterms:modified>
</cp:coreProperties>
</file>