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380" r:id="rId3"/>
    <p:sldId id="382" r:id="rId4"/>
    <p:sldId id="276" r:id="rId5"/>
    <p:sldId id="367" r:id="rId6"/>
    <p:sldId id="400" r:id="rId7"/>
    <p:sldId id="374" r:id="rId8"/>
    <p:sldId id="281" r:id="rId9"/>
    <p:sldId id="386" r:id="rId10"/>
    <p:sldId id="411" r:id="rId11"/>
    <p:sldId id="407" r:id="rId12"/>
    <p:sldId id="277" r:id="rId13"/>
    <p:sldId id="409" r:id="rId14"/>
    <p:sldId id="369" r:id="rId15"/>
    <p:sldId id="371" r:id="rId16"/>
    <p:sldId id="394" r:id="rId17"/>
    <p:sldId id="388" r:id="rId18"/>
    <p:sldId id="261"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74217"/>
  </p:normalViewPr>
  <p:slideViewPr>
    <p:cSldViewPr snapToGrid="0" snapToObjects="1">
      <p:cViewPr varScale="1">
        <p:scale>
          <a:sx n="44" d="100"/>
          <a:sy n="44" d="100"/>
        </p:scale>
        <p:origin x="14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1641235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hotolib.noaa.gov/htmls/expl0125.ht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Gulf of Alaska Seamount Expedition. Large </a:t>
            </a:r>
            <a:r>
              <a:rPr lang="en-US" sz="1200" b="1" kern="1200" dirty="0" err="1">
                <a:solidFill>
                  <a:schemeClr val="tx1"/>
                </a:solidFill>
                <a:effectLst/>
                <a:latin typeface="+mn-lt"/>
                <a:ea typeface="+mn-ea"/>
                <a:cs typeface="+mn-cs"/>
              </a:rPr>
              <a:t>primnoid</a:t>
            </a:r>
            <a:r>
              <a:rPr lang="en-US" sz="1200" b="1" kern="1200" dirty="0">
                <a:solidFill>
                  <a:schemeClr val="tx1"/>
                </a:solidFill>
                <a:effectLst/>
                <a:latin typeface="+mn-lt"/>
                <a:ea typeface="+mn-ea"/>
                <a:cs typeface="+mn-cs"/>
              </a:rPr>
              <a:t> coral loaded with brittle stars on Dickins Seamount.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Image ID:</a:t>
            </a:r>
            <a:r>
              <a:rPr lang="en-US" sz="1200" kern="1200" dirty="0">
                <a:solidFill>
                  <a:schemeClr val="tx1"/>
                </a:solidFill>
                <a:effectLst/>
                <a:latin typeface="+mn-lt"/>
                <a:ea typeface="+mn-ea"/>
                <a:cs typeface="+mn-cs"/>
              </a:rPr>
              <a:t> expl0125, Voyage To Inner Space - Exploring the Seas With NOAA Collect</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Location:</a:t>
            </a:r>
            <a:r>
              <a:rPr lang="en-US" sz="1200" kern="1200" dirty="0">
                <a:solidFill>
                  <a:schemeClr val="tx1"/>
                </a:solidFill>
                <a:effectLst/>
                <a:latin typeface="+mn-lt"/>
                <a:ea typeface="+mn-ea"/>
                <a:cs typeface="+mn-cs"/>
              </a:rPr>
              <a:t> Pacific Ocean, Gulf of Alaska</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Credit:</a:t>
            </a:r>
            <a:r>
              <a:rPr lang="en-US" sz="1200" kern="1200" dirty="0">
                <a:solidFill>
                  <a:schemeClr val="tx1"/>
                </a:solidFill>
                <a:effectLst/>
                <a:latin typeface="+mn-lt"/>
                <a:ea typeface="+mn-ea"/>
                <a:cs typeface="+mn-cs"/>
              </a:rPr>
              <a:t> Gulf of Alaska 2004. NOAA Office of Ocean Exploration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Ocean exploration/Deep sea coral/ </a:t>
            </a:r>
          </a:p>
          <a:p>
            <a:r>
              <a:rPr lang="en-US" sz="1200" u="sng" kern="1200" dirty="0">
                <a:solidFill>
                  <a:schemeClr val="tx1"/>
                </a:solidFill>
                <a:effectLst/>
                <a:latin typeface="+mn-lt"/>
                <a:ea typeface="+mn-ea"/>
                <a:cs typeface="+mn-cs"/>
                <a:hlinkClick r:id="rId3"/>
              </a:rPr>
              <a:t>https://www.photolib.noaa.gov/htmls/expl0125.htm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0354715-75D5-A345-927A-05D63EC67956}" type="slidenum">
              <a:rPr lang="en-US" smtClean="0"/>
              <a:t>3</a:t>
            </a:fld>
            <a:endParaRPr lang="en-US"/>
          </a:p>
        </p:txBody>
      </p:sp>
    </p:spTree>
    <p:extLst>
      <p:ext uri="{BB962C8B-B14F-4D97-AF65-F5344CB8AC3E}">
        <p14:creationId xmlns:p14="http://schemas.microsoft.com/office/powerpoint/2010/main" val="198956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1759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4301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5576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908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558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804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4201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7509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3682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613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0354715-75D5-A345-927A-05D63EC67956}" type="slidenum">
              <a:rPr lang="en-US" smtClean="0"/>
              <a:t>14</a:t>
            </a:fld>
            <a:endParaRPr lang="en-US"/>
          </a:p>
        </p:txBody>
      </p:sp>
    </p:spTree>
    <p:extLst>
      <p:ext uri="{BB962C8B-B14F-4D97-AF65-F5344CB8AC3E}">
        <p14:creationId xmlns:p14="http://schemas.microsoft.com/office/powerpoint/2010/main" val="1131846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file:////Users/peggykalas/Library/Group%20Containers/UBF8T346G9.ms/WebArchiveCopyPasteTempFiles/com.microsoft.Word/page10image11885680"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Formigas_Azores_20160916_155555.jp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 y="-184930"/>
            <a:ext cx="24383999" cy="13900930"/>
          </a:xfrm>
          <a:prstGeom prst="rect">
            <a:avLst/>
          </a:prstGeom>
          <a:ln w="12700">
            <a:miter lim="400000"/>
          </a:ln>
        </p:spPr>
      </p:pic>
      <p:sp>
        <p:nvSpPr>
          <p:cNvPr id="121" name="Título"/>
          <p:cNvSpPr txBox="1"/>
          <p:nvPr/>
        </p:nvSpPr>
        <p:spPr>
          <a:xfrm>
            <a:off x="0" y="2701905"/>
            <a:ext cx="24384000" cy="462690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15600" b="0">
                <a:solidFill>
                  <a:srgbClr val="FFFFFF"/>
                </a:solidFill>
                <a:latin typeface="Gibson SemiBold"/>
                <a:ea typeface="Gibson SemiBold"/>
                <a:cs typeface="Gibson SemiBold"/>
                <a:sym typeface="Gibson SemiBold"/>
              </a:defRPr>
            </a:lvl1pPr>
          </a:lstStyle>
          <a:p>
            <a:pPr algn="ctr"/>
            <a:endParaRPr lang="pt-PT" sz="5400" b="1" dirty="0">
              <a:latin typeface="Century Gothic" panose="020B0502020202020204" pitchFamily="34" charset="0"/>
            </a:endParaRPr>
          </a:p>
          <a:p>
            <a:pPr algn="ctr"/>
            <a:r>
              <a:rPr lang="pt-PT" sz="6000" b="1" dirty="0" err="1">
                <a:latin typeface="Century Gothic" panose="020B0502020202020204" pitchFamily="34" charset="0"/>
              </a:rPr>
              <a:t>Environmental</a:t>
            </a:r>
            <a:r>
              <a:rPr lang="pt-PT" sz="6000" b="1" dirty="0">
                <a:latin typeface="Century Gothic" panose="020B0502020202020204" pitchFamily="34" charset="0"/>
              </a:rPr>
              <a:t> </a:t>
            </a:r>
            <a:r>
              <a:rPr lang="pt-PT" sz="6000" b="1" dirty="0" err="1">
                <a:latin typeface="Century Gothic" panose="020B0502020202020204" pitchFamily="34" charset="0"/>
              </a:rPr>
              <a:t>Impact</a:t>
            </a:r>
            <a:r>
              <a:rPr lang="pt-PT" sz="6000" b="1" dirty="0">
                <a:latin typeface="Century Gothic" panose="020B0502020202020204" pitchFamily="34" charset="0"/>
              </a:rPr>
              <a:t> </a:t>
            </a:r>
            <a:r>
              <a:rPr lang="pt-PT" sz="6000" b="1" dirty="0" err="1">
                <a:latin typeface="Century Gothic" panose="020B0502020202020204" pitchFamily="34" charset="0"/>
              </a:rPr>
              <a:t>Assessment</a:t>
            </a:r>
            <a:r>
              <a:rPr lang="pt-PT" sz="6000" b="1" dirty="0">
                <a:latin typeface="Century Gothic" panose="020B0502020202020204" pitchFamily="34" charset="0"/>
              </a:rPr>
              <a:t> </a:t>
            </a:r>
            <a:r>
              <a:rPr lang="pt-PT" sz="6000" b="1" dirty="0" err="1">
                <a:latin typeface="Century Gothic" panose="020B0502020202020204" pitchFamily="34" charset="0"/>
              </a:rPr>
              <a:t>and</a:t>
            </a:r>
            <a:r>
              <a:rPr lang="pt-PT" sz="6000" b="1" dirty="0">
                <a:latin typeface="Century Gothic" panose="020B0502020202020204" pitchFamily="34" charset="0"/>
              </a:rPr>
              <a:t> </a:t>
            </a:r>
            <a:r>
              <a:rPr lang="pt-PT" sz="6000" b="1" dirty="0" err="1">
                <a:latin typeface="Century Gothic" panose="020B0502020202020204" pitchFamily="34" charset="0"/>
              </a:rPr>
              <a:t>the</a:t>
            </a:r>
            <a:r>
              <a:rPr lang="pt-PT" sz="6000" b="1" dirty="0">
                <a:latin typeface="Century Gothic" panose="020B0502020202020204" pitchFamily="34" charset="0"/>
              </a:rPr>
              <a:t> BBNJ </a:t>
            </a:r>
            <a:r>
              <a:rPr lang="pt-PT" sz="6000" b="1" dirty="0" err="1">
                <a:latin typeface="Century Gothic" panose="020B0502020202020204" pitchFamily="34" charset="0"/>
              </a:rPr>
              <a:t>Treaty</a:t>
            </a:r>
            <a:endParaRPr lang="pt-PT" sz="6000" b="1" dirty="0">
              <a:latin typeface="Century Gothic" panose="020B0502020202020204" pitchFamily="34" charset="0"/>
            </a:endParaRPr>
          </a:p>
          <a:p>
            <a:pPr algn="ctr"/>
            <a:r>
              <a:rPr lang="pt-PT" sz="6000" b="1" dirty="0">
                <a:latin typeface="Century Gothic" panose="020B0502020202020204" pitchFamily="34" charset="0"/>
              </a:rPr>
              <a:t>Workshop </a:t>
            </a:r>
            <a:r>
              <a:rPr lang="pt-PT" sz="6000" b="1" dirty="0" err="1">
                <a:latin typeface="Century Gothic" panose="020B0502020202020204" pitchFamily="34" charset="0"/>
              </a:rPr>
              <a:t>on</a:t>
            </a:r>
            <a:r>
              <a:rPr lang="pt-PT" sz="6000" b="1" dirty="0">
                <a:latin typeface="Century Gothic" panose="020B0502020202020204" pitchFamily="34" charset="0"/>
              </a:rPr>
              <a:t> BBNJ for CPLP Countries</a:t>
            </a:r>
          </a:p>
          <a:p>
            <a:pPr algn="ctr"/>
            <a:r>
              <a:rPr lang="pt-PT" sz="6000" b="1" dirty="0" err="1">
                <a:latin typeface="Century Gothic" panose="020B0502020202020204" pitchFamily="34" charset="0"/>
              </a:rPr>
              <a:t>Lisbon</a:t>
            </a:r>
            <a:r>
              <a:rPr lang="pt-PT" sz="6000" b="1" dirty="0">
                <a:latin typeface="Century Gothic" panose="020B0502020202020204" pitchFamily="34" charset="0"/>
              </a:rPr>
              <a:t>, Portugal</a:t>
            </a:r>
          </a:p>
          <a:p>
            <a:pPr algn="ctr"/>
            <a:r>
              <a:rPr lang="pt-PT" sz="6000" b="1" dirty="0">
                <a:latin typeface="Century Gothic" panose="020B0502020202020204" pitchFamily="34" charset="0"/>
              </a:rPr>
              <a:t>13-15 </a:t>
            </a:r>
            <a:r>
              <a:rPr lang="pt-PT" sz="6000" b="1" dirty="0" err="1">
                <a:latin typeface="Century Gothic" panose="020B0502020202020204" pitchFamily="34" charset="0"/>
              </a:rPr>
              <a:t>May</a:t>
            </a:r>
            <a:r>
              <a:rPr lang="pt-PT" sz="6000" b="1" dirty="0">
                <a:latin typeface="Century Gothic" panose="020B0502020202020204" pitchFamily="34" charset="0"/>
              </a:rPr>
              <a:t> 2024</a:t>
            </a:r>
            <a:endParaRPr sz="6000" b="1" dirty="0">
              <a:latin typeface="Century Gothic" panose="020B0502020202020204" pitchFamily="34" charset="0"/>
            </a:endParaRPr>
          </a:p>
        </p:txBody>
      </p:sp>
      <p:grpSp>
        <p:nvGrpSpPr>
          <p:cNvPr id="6" name="Group 5">
            <a:extLst>
              <a:ext uri="{FF2B5EF4-FFF2-40B4-BE49-F238E27FC236}">
                <a16:creationId xmlns:a16="http://schemas.microsoft.com/office/drawing/2014/main" id="{D071C3E1-349D-3891-4C2F-CF712080A200}"/>
              </a:ext>
            </a:extLst>
          </p:cNvPr>
          <p:cNvGrpSpPr/>
          <p:nvPr/>
        </p:nvGrpSpPr>
        <p:grpSpPr>
          <a:xfrm>
            <a:off x="1164773" y="835584"/>
            <a:ext cx="6358141" cy="2385917"/>
            <a:chOff x="1164773" y="835584"/>
            <a:chExt cx="6358141" cy="2385917"/>
          </a:xfrm>
        </p:grpSpPr>
        <p:pic>
          <p:nvPicPr>
            <p:cNvPr id="3" name="Picture 2">
              <a:extLst>
                <a:ext uri="{FF2B5EF4-FFF2-40B4-BE49-F238E27FC236}">
                  <a16:creationId xmlns:a16="http://schemas.microsoft.com/office/drawing/2014/main" id="{D5B62826-3454-531D-E564-343A5BBEE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774" y="2649426"/>
              <a:ext cx="6358140" cy="572075"/>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9D9992AB-C481-4CB2-DC14-D1950382B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4773" y="835584"/>
              <a:ext cx="6358141" cy="1441707"/>
            </a:xfrm>
            <a:prstGeom prst="rect">
              <a:avLst/>
            </a:prstGeom>
          </p:spPr>
        </p:pic>
      </p:grpSp>
      <p:sp>
        <p:nvSpPr>
          <p:cNvPr id="4" name="TextBox 3">
            <a:extLst>
              <a:ext uri="{FF2B5EF4-FFF2-40B4-BE49-F238E27FC236}">
                <a16:creationId xmlns:a16="http://schemas.microsoft.com/office/drawing/2014/main" id="{43D6A56E-FC74-7FD7-2558-9D7D583F211D}"/>
              </a:ext>
            </a:extLst>
          </p:cNvPr>
          <p:cNvSpPr txBox="1"/>
          <p:nvPr/>
        </p:nvSpPr>
        <p:spPr>
          <a:xfrm>
            <a:off x="7758544" y="10574898"/>
            <a:ext cx="10196947"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000" b="0" i="1" u="none" strike="noStrike" cap="none" spc="0" normalizeH="0" baseline="0" dirty="0">
                <a:ln>
                  <a:noFill/>
                </a:ln>
                <a:solidFill>
                  <a:schemeClr val="bg1"/>
                </a:solidFill>
                <a:effectLst/>
                <a:uFillTx/>
                <a:latin typeface="Helvetica Neue"/>
                <a:ea typeface="Helvetica Neue"/>
                <a:cs typeface="Helvetica Neue"/>
                <a:sym typeface="Helvetica Neue"/>
              </a:rPr>
              <a:t>Peggy Kalas</a:t>
            </a:r>
          </a:p>
          <a:p>
            <a:pPr marL="0" marR="0" indent="0" algn="ctr" defTabSz="825500" rtl="0" fontAlgn="auto" latinLnBrk="0" hangingPunct="0">
              <a:lnSpc>
                <a:spcPct val="100000"/>
              </a:lnSpc>
              <a:spcBef>
                <a:spcPts val="0"/>
              </a:spcBef>
              <a:spcAft>
                <a:spcPts val="0"/>
              </a:spcAft>
              <a:buClrTx/>
              <a:buSzTx/>
              <a:buFontTx/>
              <a:buNone/>
              <a:tabLst/>
            </a:pPr>
            <a:r>
              <a:rPr lang="en-US" sz="4000" b="0" i="1" dirty="0">
                <a:solidFill>
                  <a:schemeClr val="bg1"/>
                </a:solidFill>
              </a:rPr>
              <a:t>International Ocean Policy Advisor</a:t>
            </a:r>
          </a:p>
          <a:p>
            <a:pPr marL="0" marR="0" indent="0" algn="ctr" defTabSz="825500" rtl="0" fontAlgn="auto" latinLnBrk="0" hangingPunct="0">
              <a:lnSpc>
                <a:spcPct val="100000"/>
              </a:lnSpc>
              <a:spcBef>
                <a:spcPts val="0"/>
              </a:spcBef>
              <a:spcAft>
                <a:spcPts val="0"/>
              </a:spcAft>
              <a:buClrTx/>
              <a:buSzTx/>
              <a:buFontTx/>
              <a:buNone/>
              <a:tabLst/>
            </a:pPr>
            <a:r>
              <a:rPr lang="en-US" sz="4000" b="0" i="1" dirty="0">
                <a:solidFill>
                  <a:schemeClr val="bg1"/>
                </a:solidFill>
              </a:rPr>
              <a:t>Oceano Azul Foundation</a:t>
            </a:r>
          </a:p>
          <a:p>
            <a:pPr marL="0" marR="0" indent="0" algn="ctr" defTabSz="825500" rtl="0" fontAlgn="auto" latinLnBrk="0" hangingPunct="0">
              <a:lnSpc>
                <a:spcPct val="100000"/>
              </a:lnSpc>
              <a:spcBef>
                <a:spcPts val="0"/>
              </a:spcBef>
              <a:spcAft>
                <a:spcPts val="0"/>
              </a:spcAft>
              <a:buClrTx/>
              <a:buSzTx/>
              <a:buFontTx/>
              <a:buNone/>
              <a:tabLst/>
            </a:pPr>
            <a:r>
              <a:rPr lang="en-US" sz="4000" b="0" i="1" dirty="0" err="1">
                <a:solidFill>
                  <a:schemeClr val="bg1"/>
                </a:solidFill>
              </a:rPr>
              <a:t>peggykalas@gmail.com</a:t>
            </a:r>
            <a:endParaRPr lang="en-US" sz="4000" b="0" i="1" dirty="0">
              <a:solidFill>
                <a:schemeClr val="bg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Manu_San_Felix_1385MSF_2965_cmyk_g_sps.jpg" descr="Manu_San_Felix_1385MSF_2965_cmyk_g_sps.jpg"/>
          <p:cNvPicPr>
            <a:picLocks noChangeAspect="1"/>
          </p:cNvPicPr>
          <p:nvPr/>
        </p:nvPicPr>
        <p:blipFill rotWithShape="1">
          <a:blip r:embed="rId3"/>
          <a:srcRect l="8009" r="513" b="22805"/>
          <a:stretch/>
        </p:blipFill>
        <p:spPr>
          <a:xfrm>
            <a:off x="-7278" y="-265471"/>
            <a:ext cx="24384000" cy="15433235"/>
          </a:xfrm>
          <a:prstGeom prst="rect">
            <a:avLst/>
          </a:prstGeom>
          <a:ln w="12700">
            <a:miter lim="400000"/>
          </a:ln>
        </p:spPr>
      </p:pic>
      <p:sp>
        <p:nvSpPr>
          <p:cNvPr id="144" name="Subtítulo"/>
          <p:cNvSpPr txBox="1"/>
          <p:nvPr/>
        </p:nvSpPr>
        <p:spPr>
          <a:xfrm>
            <a:off x="-53885" y="-2343673"/>
            <a:ext cx="24150580" cy="68736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5900" b="0">
                <a:solidFill>
                  <a:srgbClr val="FFFFFF"/>
                </a:solidFill>
                <a:latin typeface="Gibson SemiBold"/>
                <a:ea typeface="Gibson SemiBold"/>
                <a:cs typeface="Gibson SemiBold"/>
                <a:sym typeface="Gibson SemiBold"/>
              </a:defRPr>
            </a:lvl1pPr>
          </a:lstStyle>
          <a:p>
            <a:pPr algn="ctr"/>
            <a:endParaRPr lang="en-US" sz="8000" b="1" dirty="0">
              <a:latin typeface="Century Gothic" panose="020B0502020202020204" pitchFamily="34" charset="0"/>
            </a:endParaRPr>
          </a:p>
          <a:p>
            <a:pPr algn="ctr"/>
            <a:endParaRPr lang="en-US" sz="9600" b="1" dirty="0">
              <a:latin typeface="Century Gothic" panose="020B0502020202020204" pitchFamily="34" charset="0"/>
            </a:endParaRPr>
          </a:p>
          <a:p>
            <a:pPr algn="ctr"/>
            <a:r>
              <a:rPr lang="en-US" sz="9600" b="1" dirty="0">
                <a:latin typeface="Century Gothic" panose="020B0502020202020204" pitchFamily="34" charset="0"/>
              </a:rPr>
              <a:t>Process for EIAs  (Art.31)_</a:t>
            </a:r>
          </a:p>
          <a:p>
            <a:pPr algn="ctr"/>
            <a:endParaRPr lang="en-US" sz="9600" b="1" dirty="0">
              <a:latin typeface="Century Gothic" panose="020B0502020202020204" pitchFamily="34" charset="0"/>
            </a:endParaRPr>
          </a:p>
          <a:p>
            <a:pPr algn="ctr"/>
            <a:endParaRPr sz="7200" b="1" dirty="0">
              <a:latin typeface="Century Gothic" panose="020B0502020202020204" pitchFamily="34" charset="0"/>
            </a:endParaRPr>
          </a:p>
        </p:txBody>
      </p:sp>
      <p:sp>
        <p:nvSpPr>
          <p:cNvPr id="145" name="Lorem ipsum dolor sit amet, consectetuer adipiscing elit. Duis pulvinar lectus. Fusce lacinia. Cras massa tortor, dignissim eu, sollicitudin eu, consequat et, magna. Proin tempor. Mauris leo orci, pretium at, pharetra a, egestas id, ligula. Morbi non magna. Nunc auctor nibh ac justo. Quisque egestas imperdiet risus. Nunc nibh ligula, imperdiet non, feugiat eu, commodo quis, justo. In hac habitasse platea dictumst. Aliquam in enim. Donec dignissim metus ac purus. Aliquam sed mi non diam molestie posuere. Lorem ipsum dolor sit amet, consectetuer adipiscing elit."/>
          <p:cNvSpPr txBox="1"/>
          <p:nvPr/>
        </p:nvSpPr>
        <p:spPr>
          <a:xfrm>
            <a:off x="5435863" y="6548775"/>
            <a:ext cx="14805627" cy="6770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R="317500" algn="l" defTabSz="457200">
              <a:lnSpc>
                <a:spcPct val="150000"/>
              </a:lnSpc>
              <a:defRPr sz="2850" b="0">
                <a:solidFill>
                  <a:srgbClr val="FFFFFF"/>
                </a:solidFill>
                <a:latin typeface="Frutiger 45 Light"/>
                <a:ea typeface="Frutiger 45 Light"/>
                <a:cs typeface="Frutiger 45 Light"/>
                <a:sym typeface="Frutiger 45 Light"/>
              </a:defRPr>
            </a:lvl1pPr>
          </a:lstStyle>
          <a:p>
            <a:endParaRPr lang="en-US" dirty="0">
              <a:latin typeface="Century Gothic" panose="020B0502020202020204" pitchFamily="34" charset="0"/>
              <a:ea typeface="Gibson Light" charset="0"/>
              <a:cs typeface="Gibson Light" charset="0"/>
            </a:endParaRPr>
          </a:p>
        </p:txBody>
      </p:sp>
      <p:pic>
        <p:nvPicPr>
          <p:cNvPr id="2" name="FOA_EN_branco.png" descr="FOA_EN_branco.png">
            <a:extLst>
              <a:ext uri="{FF2B5EF4-FFF2-40B4-BE49-F238E27FC236}">
                <a16:creationId xmlns:a16="http://schemas.microsoft.com/office/drawing/2014/main" id="{35EABD21-01A2-29A4-03CF-4ECA8782AB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417" y="12206682"/>
            <a:ext cx="3455062" cy="783436"/>
          </a:xfrm>
          <a:prstGeom prst="rect">
            <a:avLst/>
          </a:prstGeom>
          <a:ln w="12700">
            <a:miter lim="400000"/>
          </a:ln>
        </p:spPr>
      </p:pic>
      <p:sp>
        <p:nvSpPr>
          <p:cNvPr id="4" name="TextBox 3">
            <a:extLst>
              <a:ext uri="{FF2B5EF4-FFF2-40B4-BE49-F238E27FC236}">
                <a16:creationId xmlns:a16="http://schemas.microsoft.com/office/drawing/2014/main" id="{AAAE2933-09C5-1C10-A86C-DC3FCB5491A2}"/>
              </a:ext>
            </a:extLst>
          </p:cNvPr>
          <p:cNvSpPr txBox="1"/>
          <p:nvPr/>
        </p:nvSpPr>
        <p:spPr>
          <a:xfrm>
            <a:off x="7278" y="1652293"/>
            <a:ext cx="2415058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14350" indent="-514350" algn="l">
              <a:buAutoNum type="alphaLcParenBoth"/>
            </a:pPr>
            <a:endParaRPr lang="en-US" sz="5400" dirty="0">
              <a:solidFill>
                <a:schemeClr val="bg1"/>
              </a:solidFill>
            </a:endParaRPr>
          </a:p>
        </p:txBody>
      </p:sp>
      <p:sp>
        <p:nvSpPr>
          <p:cNvPr id="5" name="TextBox 4">
            <a:extLst>
              <a:ext uri="{FF2B5EF4-FFF2-40B4-BE49-F238E27FC236}">
                <a16:creationId xmlns:a16="http://schemas.microsoft.com/office/drawing/2014/main" id="{DC85A962-D49E-524A-0EF9-1FFDD89A899D}"/>
              </a:ext>
            </a:extLst>
          </p:cNvPr>
          <p:cNvSpPr txBox="1"/>
          <p:nvPr/>
        </p:nvSpPr>
        <p:spPr>
          <a:xfrm>
            <a:off x="287304" y="2575623"/>
            <a:ext cx="23885109" cy="10587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8000" dirty="0">
                <a:solidFill>
                  <a:schemeClr val="bg1"/>
                </a:solidFill>
              </a:rPr>
              <a:t>(a) </a:t>
            </a:r>
            <a:r>
              <a:rPr lang="en-US" sz="8800" dirty="0">
                <a:solidFill>
                  <a:schemeClr val="bg1"/>
                </a:solidFill>
              </a:rPr>
              <a:t>Screening + call in Mechanism</a:t>
            </a:r>
            <a:endParaRPr lang="en-US" sz="8800" dirty="0">
              <a:solidFill>
                <a:schemeClr val="accent3"/>
              </a:solidFill>
            </a:endParaRPr>
          </a:p>
          <a:p>
            <a:pPr algn="l"/>
            <a:r>
              <a:rPr lang="en-US" sz="8800" dirty="0">
                <a:solidFill>
                  <a:schemeClr val="bg1"/>
                </a:solidFill>
              </a:rPr>
              <a:t>(b) Scoping of potential impacts (cumulative)</a:t>
            </a:r>
          </a:p>
          <a:p>
            <a:pPr algn="l"/>
            <a:r>
              <a:rPr lang="en-US" sz="8800" dirty="0">
                <a:solidFill>
                  <a:schemeClr val="bg1"/>
                </a:solidFill>
              </a:rPr>
              <a:t>(c) Impact assessment and evaluation -BAS</a:t>
            </a:r>
          </a:p>
          <a:p>
            <a:pPr algn="l"/>
            <a:r>
              <a:rPr lang="en-US" sz="8800" dirty="0">
                <a:solidFill>
                  <a:schemeClr val="bg1"/>
                </a:solidFill>
              </a:rPr>
              <a:t>(d) Prevention, mitigation and management of potential adverse effects</a:t>
            </a:r>
          </a:p>
          <a:p>
            <a:pPr algn="l"/>
            <a:r>
              <a:rPr lang="en-US" sz="8800" dirty="0">
                <a:solidFill>
                  <a:schemeClr val="bg1"/>
                </a:solidFill>
              </a:rPr>
              <a:t>(e) Public notification and consultation</a:t>
            </a:r>
          </a:p>
          <a:p>
            <a:pPr marL="857250" indent="-857250" algn="l">
              <a:buFont typeface="Arial" panose="020B0604020202020204" pitchFamily="34" charset="0"/>
              <a:buChar char="•"/>
            </a:pPr>
            <a:endParaRPr lang="en-US" sz="6600" dirty="0">
              <a:solidFill>
                <a:schemeClr val="bg1"/>
              </a:solidFill>
            </a:endParaRPr>
          </a:p>
        </p:txBody>
      </p:sp>
    </p:spTree>
    <p:extLst>
      <p:ext uri="{BB962C8B-B14F-4D97-AF65-F5344CB8AC3E}">
        <p14:creationId xmlns:p14="http://schemas.microsoft.com/office/powerpoint/2010/main" val="131578727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Lorem ipsum dolor sit amet, consectetuer adipiscing elit. Duis pulvinar lectus. Fusce lacinia. Cras massa tortor, dignissim eu, sollicitudin eu, consequat et, magna. Proin tempor. Mauris leo orci, pretium at, pharetra a, egestas id, ligula. Morbi non magna. Nunc auctor nibh ac justo. Quisque egestas imperdiet risus. Nunc nibh ligula, imperdiet non, feugiat eu, commodo quis, justo. In hac habitasse platea dictumst. Aliquam in enim. Donec dignissim metus ac purus. Aliquam sed mi non diam molestie posuere. Lorem ipsum dolor sit amet, consectetuer adipiscing elit."/>
          <p:cNvSpPr txBox="1"/>
          <p:nvPr/>
        </p:nvSpPr>
        <p:spPr>
          <a:xfrm>
            <a:off x="4874964" y="8602354"/>
            <a:ext cx="18736619" cy="150361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R="317500" algn="l" defTabSz="457200">
              <a:lnSpc>
                <a:spcPct val="150000"/>
              </a:lnSpc>
              <a:defRPr sz="2850" b="0">
                <a:latin typeface="Frutiger 45 Light"/>
                <a:ea typeface="Frutiger 45 Light"/>
                <a:cs typeface="Frutiger 45 Light"/>
                <a:sym typeface="Frutiger 45 Light"/>
              </a:defRPr>
            </a:lvl1pPr>
          </a:lstStyle>
          <a:p>
            <a:pPr marL="0" marR="0">
              <a:lnSpc>
                <a:spcPct val="100000"/>
              </a:lnSpc>
              <a:spcBef>
                <a:spcPts val="0"/>
              </a:spcBef>
              <a:spcAft>
                <a:spcPts val="0"/>
              </a:spcAft>
            </a:pPr>
            <a:endParaRPr lang="en-US" sz="4800" b="1" dirty="0">
              <a:solidFill>
                <a:schemeClr val="accent1">
                  <a:lumMod val="75000"/>
                </a:schemeClr>
              </a:solidFill>
              <a:latin typeface="ArialMT"/>
              <a:ea typeface="Calibri" panose="020F0502020204030204" pitchFamily="34" charset="0"/>
              <a:cs typeface="Times New Roman" panose="02020603050405020304" pitchFamily="18" charset="0"/>
            </a:endParaRPr>
          </a:p>
          <a:p>
            <a:pPr marL="0" marR="0">
              <a:spcBef>
                <a:spcPts val="0"/>
              </a:spcBef>
              <a:spcAft>
                <a:spcPts val="0"/>
              </a:spcAft>
            </a:pPr>
            <a:endParaRPr lang="en-US" sz="3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4" name="Rectangle"/>
          <p:cNvSpPr/>
          <p:nvPr/>
        </p:nvSpPr>
        <p:spPr>
          <a:xfrm>
            <a:off x="6054847" y="-9444643"/>
            <a:ext cx="19660196" cy="7027335"/>
          </a:xfrm>
          <a:prstGeom prst="rect">
            <a:avLst/>
          </a:prstGeom>
          <a:solidFill>
            <a:srgbClr val="D5D5D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 name="Subtítulo">
            <a:extLst>
              <a:ext uri="{FF2B5EF4-FFF2-40B4-BE49-F238E27FC236}">
                <a16:creationId xmlns:a16="http://schemas.microsoft.com/office/drawing/2014/main" id="{DC708646-EB1E-56DC-1EEA-9731CE4D7D52}"/>
              </a:ext>
            </a:extLst>
          </p:cNvPr>
          <p:cNvSpPr txBox="1"/>
          <p:nvPr/>
        </p:nvSpPr>
        <p:spPr>
          <a:xfrm>
            <a:off x="4874964" y="562511"/>
            <a:ext cx="18587709" cy="231858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5900" b="0">
                <a:latin typeface="Gibson SemiBold"/>
                <a:ea typeface="Gibson SemiBold"/>
                <a:cs typeface="Gibson SemiBold"/>
                <a:sym typeface="Gibson SemiBold"/>
              </a:defRPr>
            </a:lvl1pPr>
          </a:lstStyle>
          <a:p>
            <a:r>
              <a:rPr lang="en-US" sz="6000" b="1" dirty="0">
                <a:solidFill>
                  <a:schemeClr val="accent1">
                    <a:lumMod val="75000"/>
                  </a:schemeClr>
                </a:solidFill>
                <a:effectLst/>
                <a:latin typeface="ArialMT"/>
                <a:ea typeface="Times New Roman" panose="02020603050405020304" pitchFamily="18" charset="0"/>
                <a:cs typeface="Times New Roman" panose="02020603050405020304" pitchFamily="18" charset="0"/>
              </a:rPr>
              <a:t>Environmental impact assessments </a:t>
            </a:r>
            <a:endParaRPr lang="en-US" sz="60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4000" b="1" dirty="0">
              <a:solidFill>
                <a:srgbClr val="024CA0"/>
              </a:solidFill>
              <a:latin typeface="Arial" panose="020B0604020202020204" pitchFamily="34" charset="0"/>
              <a:ea typeface="Times New Roman" panose="02020603050405020304" pitchFamily="18" charset="0"/>
            </a:endParaRPr>
          </a:p>
          <a:p>
            <a:endParaRPr sz="4400" dirty="0">
              <a:solidFill>
                <a:srgbClr val="C00000"/>
              </a:solidFill>
              <a:latin typeface="Century Gothic" panose="020B0502020202020204" pitchFamily="34" charset="0"/>
            </a:endParaRPr>
          </a:p>
        </p:txBody>
      </p:sp>
      <p:pic>
        <p:nvPicPr>
          <p:cNvPr id="5" name="Picture 4">
            <a:extLst>
              <a:ext uri="{FF2B5EF4-FFF2-40B4-BE49-F238E27FC236}">
                <a16:creationId xmlns:a16="http://schemas.microsoft.com/office/drawing/2014/main" id="{CC077F6D-98C9-937A-0878-B614E4EC48E9}"/>
              </a:ext>
            </a:extLst>
          </p:cNvPr>
          <p:cNvPicPr>
            <a:picLocks noChangeAspect="1"/>
          </p:cNvPicPr>
          <p:nvPr/>
        </p:nvPicPr>
        <p:blipFill>
          <a:blip r:embed="rId2"/>
          <a:stretch>
            <a:fillRect/>
          </a:stretch>
        </p:blipFill>
        <p:spPr>
          <a:xfrm>
            <a:off x="91949" y="34973"/>
            <a:ext cx="4874964" cy="13716000"/>
          </a:xfrm>
          <a:prstGeom prst="rect">
            <a:avLst/>
          </a:prstGeom>
        </p:spPr>
      </p:pic>
      <p:pic>
        <p:nvPicPr>
          <p:cNvPr id="6" name="FOA_EN_branco.png" descr="FOA_EN_branco.png">
            <a:extLst>
              <a:ext uri="{FF2B5EF4-FFF2-40B4-BE49-F238E27FC236}">
                <a16:creationId xmlns:a16="http://schemas.microsoft.com/office/drawing/2014/main" id="{1735BED9-E42B-90F5-36D8-3AFD2A7FEB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417" y="12206682"/>
            <a:ext cx="3455062" cy="783436"/>
          </a:xfrm>
          <a:prstGeom prst="rect">
            <a:avLst/>
          </a:prstGeom>
          <a:ln w="12700">
            <a:miter lim="400000"/>
          </a:ln>
        </p:spPr>
      </p:pic>
      <p:sp>
        <p:nvSpPr>
          <p:cNvPr id="7" name="TextBox 6">
            <a:extLst>
              <a:ext uri="{FF2B5EF4-FFF2-40B4-BE49-F238E27FC236}">
                <a16:creationId xmlns:a16="http://schemas.microsoft.com/office/drawing/2014/main" id="{BDC89B2A-84F3-93B4-287C-F62D37893F06}"/>
              </a:ext>
            </a:extLst>
          </p:cNvPr>
          <p:cNvSpPr txBox="1"/>
          <p:nvPr/>
        </p:nvSpPr>
        <p:spPr>
          <a:xfrm>
            <a:off x="4999896" y="562511"/>
            <a:ext cx="19660196" cy="125572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US" sz="5400" dirty="0">
              <a:solidFill>
                <a:srgbClr val="C00000"/>
              </a:solidFill>
              <a:latin typeface="Arial" panose="020B0604020202020204" pitchFamily="34" charset="0"/>
              <a:cs typeface="Arial" panose="020B0604020202020204" pitchFamily="34" charset="0"/>
            </a:endParaRPr>
          </a:p>
          <a:p>
            <a:r>
              <a:rPr lang="en-US" sz="5400" dirty="0">
                <a:solidFill>
                  <a:schemeClr val="accent1">
                    <a:lumMod val="75000"/>
                  </a:schemeClr>
                </a:solidFill>
                <a:latin typeface="Arial" panose="020B0604020202020204" pitchFamily="34" charset="0"/>
                <a:cs typeface="Arial" panose="020B0604020202020204" pitchFamily="34" charset="0"/>
              </a:rPr>
              <a:t>Relationship between BBNJ and EIAs under IFBs (Art. 29)</a:t>
            </a:r>
          </a:p>
          <a:p>
            <a:endParaRPr lang="en-US" sz="5400" dirty="0">
              <a:solidFill>
                <a:srgbClr val="C00000"/>
              </a:solidFill>
              <a:latin typeface="Arial" panose="020B0604020202020204" pitchFamily="34" charset="0"/>
              <a:cs typeface="Arial" panose="020B0604020202020204" pitchFamily="34" charset="0"/>
            </a:endParaRPr>
          </a:p>
          <a:p>
            <a:pPr algn="l"/>
            <a:r>
              <a:rPr lang="en-US" sz="5400" b="0" dirty="0">
                <a:latin typeface="Arial" panose="020B0604020202020204" pitchFamily="34" charset="0"/>
                <a:cs typeface="Arial" panose="020B0604020202020204" pitchFamily="34" charset="0"/>
              </a:rPr>
              <a:t>1</a:t>
            </a:r>
            <a:r>
              <a:rPr lang="en-US" sz="6000" b="0" dirty="0">
                <a:latin typeface="Arial" panose="020B0604020202020204" pitchFamily="34" charset="0"/>
                <a:cs typeface="Arial" panose="020B0604020202020204" pitchFamily="34" charset="0"/>
              </a:rPr>
              <a:t>. </a:t>
            </a:r>
            <a:r>
              <a:rPr lang="en-US" sz="6000" b="0" dirty="0">
                <a:solidFill>
                  <a:schemeClr val="accent1">
                    <a:lumMod val="75000"/>
                  </a:schemeClr>
                </a:solidFill>
                <a:latin typeface="Arial" panose="020B0604020202020204" pitchFamily="34" charset="0"/>
                <a:cs typeface="Arial" panose="020B0604020202020204" pitchFamily="34" charset="0"/>
              </a:rPr>
              <a:t>Parties are required to promote the use of EIAs and standards/guidelines of which they are members. </a:t>
            </a:r>
          </a:p>
          <a:p>
            <a:pPr marL="914400" indent="-914400">
              <a:buAutoNum type="arabicParenBoth"/>
            </a:pPr>
            <a:endParaRPr lang="en-US" sz="6000" b="0" dirty="0">
              <a:solidFill>
                <a:schemeClr val="accent1">
                  <a:lumMod val="75000"/>
                </a:schemeClr>
              </a:solidFill>
              <a:latin typeface="Arial" panose="020B0604020202020204" pitchFamily="34" charset="0"/>
              <a:cs typeface="Arial" panose="020B0604020202020204" pitchFamily="34" charset="0"/>
            </a:endParaRPr>
          </a:p>
          <a:p>
            <a:pPr algn="l"/>
            <a:r>
              <a:rPr lang="en-US" sz="6000" b="0" dirty="0">
                <a:solidFill>
                  <a:schemeClr val="accent1">
                    <a:lumMod val="75000"/>
                  </a:schemeClr>
                </a:solidFill>
                <a:latin typeface="Arial" panose="020B0604020202020204" pitchFamily="34" charset="0"/>
                <a:cs typeface="Arial" panose="020B0604020202020204" pitchFamily="34" charset="0"/>
              </a:rPr>
              <a:t>2. The COP will develop mechanisms for the Scientific and Technical Body (STB) to cooperate with IFBs on EIAs</a:t>
            </a:r>
          </a:p>
          <a:p>
            <a:pPr algn="l"/>
            <a:endParaRPr lang="en-US" sz="6000" b="0" dirty="0">
              <a:solidFill>
                <a:schemeClr val="accent1">
                  <a:lumMod val="75000"/>
                </a:schemeClr>
              </a:solidFill>
              <a:latin typeface="Arial" panose="020B0604020202020204" pitchFamily="34" charset="0"/>
              <a:cs typeface="Arial" panose="020B0604020202020204" pitchFamily="34" charset="0"/>
            </a:endParaRPr>
          </a:p>
          <a:p>
            <a:pPr algn="l"/>
            <a:r>
              <a:rPr lang="en-US" sz="6000" b="0" dirty="0">
                <a:solidFill>
                  <a:schemeClr val="accent1">
                    <a:lumMod val="75000"/>
                  </a:schemeClr>
                </a:solidFill>
                <a:latin typeface="Arial" panose="020B0604020202020204" pitchFamily="34" charset="0"/>
                <a:cs typeface="Arial" panose="020B0604020202020204" pitchFamily="34" charset="0"/>
              </a:rPr>
              <a:t> 3.  When developing standards or guidelines under Art 38, STB shall collaborate with IFBs </a:t>
            </a:r>
          </a:p>
          <a:p>
            <a:pPr algn="l"/>
            <a:endParaRPr lang="en-US" sz="5400" b="0" dirty="0">
              <a:solidFill>
                <a:schemeClr val="accent1">
                  <a:lumMod val="75000"/>
                </a:schemeClr>
              </a:solidFill>
              <a:latin typeface="Arial" panose="020B0604020202020204" pitchFamily="34" charset="0"/>
              <a:cs typeface="Arial" panose="020B0604020202020204" pitchFamily="34" charset="0"/>
            </a:endParaRPr>
          </a:p>
          <a:p>
            <a:pPr algn="l"/>
            <a:endParaRPr lang="en-US" sz="5400" b="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82055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Manu_San_Felix_1385MSF_2965_cmyk_g_sps.jpg" descr="Manu_San_Felix_1385MSF_2965_cmyk_g_sps.jpg"/>
          <p:cNvPicPr>
            <a:picLocks noChangeAspect="1"/>
          </p:cNvPicPr>
          <p:nvPr/>
        </p:nvPicPr>
        <p:blipFill rotWithShape="1">
          <a:blip r:embed="rId3"/>
          <a:srcRect l="8009" r="513" b="22805"/>
          <a:stretch/>
        </p:blipFill>
        <p:spPr>
          <a:xfrm>
            <a:off x="0" y="0"/>
            <a:ext cx="24384000" cy="13716000"/>
          </a:xfrm>
          <a:prstGeom prst="rect">
            <a:avLst/>
          </a:prstGeom>
          <a:ln w="12700">
            <a:miter lim="400000"/>
          </a:ln>
        </p:spPr>
      </p:pic>
      <p:sp>
        <p:nvSpPr>
          <p:cNvPr id="144" name="Subtítulo"/>
          <p:cNvSpPr txBox="1"/>
          <p:nvPr/>
        </p:nvSpPr>
        <p:spPr>
          <a:xfrm>
            <a:off x="5372705" y="3232767"/>
            <a:ext cx="102657" cy="101053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900" b="0">
                <a:solidFill>
                  <a:srgbClr val="FFFFFF"/>
                </a:solidFill>
                <a:latin typeface="Gibson SemiBold"/>
                <a:ea typeface="Gibson SemiBold"/>
                <a:cs typeface="Gibson SemiBold"/>
                <a:sym typeface="Gibson SemiBold"/>
              </a:defRPr>
            </a:lvl1pPr>
          </a:lstStyle>
          <a:p>
            <a:endParaRPr b="1" dirty="0">
              <a:latin typeface="Century Gothic" panose="020B0502020202020204" pitchFamily="34" charset="0"/>
            </a:endParaRPr>
          </a:p>
        </p:txBody>
      </p:sp>
      <p:sp>
        <p:nvSpPr>
          <p:cNvPr id="145" name="Lorem ipsum dolor sit amet, consectetuer adipiscing elit. Duis pulvinar lectus. Fusce lacinia. Cras massa tortor, dignissim eu, sollicitudin eu, consequat et, magna. Proin tempor. Mauris leo orci, pretium at, pharetra a, egestas id, ligula. Morbi non magna. Nunc auctor nibh ac justo. Quisque egestas imperdiet risus. Nunc nibh ligula, imperdiet non, feugiat eu, commodo quis, justo. In hac habitasse platea dictumst. Aliquam in enim. Donec dignissim metus ac purus. Aliquam sed mi non diam molestie posuere. Lorem ipsum dolor sit amet, consectetuer adipiscing elit."/>
          <p:cNvSpPr txBox="1"/>
          <p:nvPr/>
        </p:nvSpPr>
        <p:spPr>
          <a:xfrm>
            <a:off x="5435863" y="6548775"/>
            <a:ext cx="14805627" cy="6770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R="317500" algn="l" defTabSz="457200">
              <a:lnSpc>
                <a:spcPct val="150000"/>
              </a:lnSpc>
              <a:defRPr sz="2850" b="0">
                <a:solidFill>
                  <a:srgbClr val="FFFFFF"/>
                </a:solidFill>
                <a:latin typeface="Frutiger 45 Light"/>
                <a:ea typeface="Frutiger 45 Light"/>
                <a:cs typeface="Frutiger 45 Light"/>
                <a:sym typeface="Frutiger 45 Light"/>
              </a:defRPr>
            </a:lvl1pPr>
          </a:lstStyle>
          <a:p>
            <a:endParaRPr lang="en-US" dirty="0">
              <a:latin typeface="Century Gothic" panose="020B0502020202020204" pitchFamily="34" charset="0"/>
              <a:ea typeface="Gibson Light" charset="0"/>
              <a:cs typeface="Gibson Light" charset="0"/>
            </a:endParaRPr>
          </a:p>
        </p:txBody>
      </p:sp>
      <p:pic>
        <p:nvPicPr>
          <p:cNvPr id="2" name="FOA_EN_branco.png" descr="FOA_EN_branco.png">
            <a:extLst>
              <a:ext uri="{FF2B5EF4-FFF2-40B4-BE49-F238E27FC236}">
                <a16:creationId xmlns:a16="http://schemas.microsoft.com/office/drawing/2014/main" id="{35EABD21-01A2-29A4-03CF-4ECA8782AB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417" y="12206682"/>
            <a:ext cx="3455062" cy="783436"/>
          </a:xfrm>
          <a:prstGeom prst="rect">
            <a:avLst/>
          </a:prstGeom>
          <a:ln w="12700">
            <a:miter lim="400000"/>
          </a:ln>
        </p:spPr>
      </p:pic>
      <p:sp>
        <p:nvSpPr>
          <p:cNvPr id="4" name="TextBox 3">
            <a:extLst>
              <a:ext uri="{FF2B5EF4-FFF2-40B4-BE49-F238E27FC236}">
                <a16:creationId xmlns:a16="http://schemas.microsoft.com/office/drawing/2014/main" id="{F4441C84-6B50-51AF-EA9D-D219E23BDD30}"/>
              </a:ext>
            </a:extLst>
          </p:cNvPr>
          <p:cNvSpPr txBox="1"/>
          <p:nvPr/>
        </p:nvSpPr>
        <p:spPr>
          <a:xfrm>
            <a:off x="1946786" y="725882"/>
            <a:ext cx="21532645" cy="122802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7200" dirty="0">
                <a:solidFill>
                  <a:schemeClr val="bg1"/>
                </a:solidFill>
              </a:rPr>
              <a:t>Strategic Environmental Assessment (SEA) – Art. 39</a:t>
            </a:r>
            <a:endParaRPr lang="en-US" sz="6600" dirty="0">
              <a:solidFill>
                <a:schemeClr val="bg1"/>
              </a:solidFill>
            </a:endParaRPr>
          </a:p>
          <a:p>
            <a:pPr marL="857250" indent="-857250" algn="l">
              <a:buFont typeface="Arial" panose="020B0604020202020204" pitchFamily="34" charset="0"/>
              <a:buChar char="•"/>
            </a:pPr>
            <a:r>
              <a:rPr lang="en-US" sz="7200" dirty="0">
                <a:solidFill>
                  <a:schemeClr val="bg1"/>
                </a:solidFill>
              </a:rPr>
              <a:t>An SEA is undertaken at an earlier stage to assess the potential effects of a plan or </a:t>
            </a:r>
            <a:r>
              <a:rPr lang="en-US" sz="7200" dirty="0" err="1">
                <a:solidFill>
                  <a:schemeClr val="bg1"/>
                </a:solidFill>
              </a:rPr>
              <a:t>programme</a:t>
            </a:r>
            <a:r>
              <a:rPr lang="en-US" sz="7200" dirty="0">
                <a:solidFill>
                  <a:schemeClr val="bg1"/>
                </a:solidFill>
              </a:rPr>
              <a:t>, as well as alternatives, on the marine environment</a:t>
            </a:r>
          </a:p>
          <a:p>
            <a:pPr marL="857250" indent="-857250" algn="l">
              <a:buFont typeface="Arial" panose="020B0604020202020204" pitchFamily="34" charset="0"/>
              <a:buChar char="•"/>
            </a:pPr>
            <a:endParaRPr lang="en-US" sz="7200" dirty="0">
              <a:solidFill>
                <a:schemeClr val="bg1"/>
              </a:solidFill>
            </a:endParaRPr>
          </a:p>
          <a:p>
            <a:pPr marL="857250" indent="-857250" algn="l">
              <a:buFont typeface="Arial" panose="020B0604020202020204" pitchFamily="34" charset="0"/>
              <a:buChar char="•"/>
            </a:pPr>
            <a:r>
              <a:rPr lang="en-US" sz="7200" dirty="0">
                <a:solidFill>
                  <a:schemeClr val="bg1"/>
                </a:solidFill>
              </a:rPr>
              <a:t>The agreement provides that States Parties can “consider” conducting SEAS, and leaves this to the CoP to further delineate at future date. </a:t>
            </a:r>
          </a:p>
        </p:txBody>
      </p:sp>
    </p:spTree>
    <p:extLst>
      <p:ext uri="{BB962C8B-B14F-4D97-AF65-F5344CB8AC3E}">
        <p14:creationId xmlns:p14="http://schemas.microsoft.com/office/powerpoint/2010/main" val="376951577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ítulo"/>
          <p:cNvSpPr txBox="1"/>
          <p:nvPr/>
        </p:nvSpPr>
        <p:spPr>
          <a:xfrm>
            <a:off x="9047238" y="6528492"/>
            <a:ext cx="16251162" cy="167225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10200" b="0">
                <a:solidFill>
                  <a:srgbClr val="0077C8"/>
                </a:solidFill>
                <a:latin typeface="Gibson SemiBold"/>
                <a:ea typeface="Gibson SemiBold"/>
                <a:cs typeface="Gibson SemiBold"/>
                <a:sym typeface="Gibson SemiBold"/>
              </a:defRPr>
            </a:lvl1pPr>
          </a:lstStyle>
          <a:p>
            <a:endParaRPr dirty="0">
              <a:latin typeface="Century Gothic" panose="020B0502020202020204" pitchFamily="34" charset="0"/>
            </a:endParaRPr>
          </a:p>
        </p:txBody>
      </p:sp>
      <p:sp>
        <p:nvSpPr>
          <p:cNvPr id="127" name="Subtítulo"/>
          <p:cNvSpPr txBox="1"/>
          <p:nvPr/>
        </p:nvSpPr>
        <p:spPr>
          <a:xfrm flipV="1">
            <a:off x="9047238" y="-5029992"/>
            <a:ext cx="983453" cy="464229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5900" b="0">
                <a:latin typeface="Gibson SemiBold"/>
                <a:ea typeface="Gibson SemiBold"/>
                <a:cs typeface="Gibson SemiBold"/>
                <a:sym typeface="Gibson SemiBold"/>
              </a:defRPr>
            </a:lvl1pPr>
          </a:lstStyle>
          <a:p>
            <a:r>
              <a:rPr lang="pt-PT" dirty="0" err="1">
                <a:latin typeface="Century Gothic" panose="020B0502020202020204" pitchFamily="34" charset="0"/>
              </a:rPr>
              <a:t>Subtitle</a:t>
            </a:r>
            <a:r>
              <a:rPr lang="pt-PT" dirty="0">
                <a:latin typeface="Century Gothic" panose="020B0502020202020204" pitchFamily="34" charset="0"/>
              </a:rPr>
              <a:t>\</a:t>
            </a:r>
            <a:endParaRPr dirty="0">
              <a:latin typeface="Century Gothic" panose="020B0502020202020204" pitchFamily="34" charset="0"/>
            </a:endParaRPr>
          </a:p>
        </p:txBody>
      </p:sp>
      <p:sp>
        <p:nvSpPr>
          <p:cNvPr id="128" name="Lorem ipsum dolor sit amet, consectetuer adipiscing elit. Duis pulvinar lectus. Fusce lacinia. Cras massa tortor, dignissim eu, sollicitudin eu, consequat et, magna. Proin tempor. Mauris leo orci, pretium at, pharetra a, egestas id, ligula. Morbi non magna. Nunc auctor nibh ac justo. Quisque egestas imperdiet risus. Nunc nibh ligula, imperdiet non, feugiat eu, commodo quis, justo. In hac habitasse platea dictumst. Aliquam in enim. Donec dignissim metus ac purus. Aliquam sed mi non diam molestie posuere. Lorem ipsum dolor sit amet, consectetuer adipiscing elit. Fusce velit. Phasellus cursus. Lorem ipsum dolor sit amet, consectetuer adipiscing elit. In pretium nulla id velit. Morbi convallis neque quis magna. Duis pede."/>
          <p:cNvSpPr txBox="1"/>
          <p:nvPr/>
        </p:nvSpPr>
        <p:spPr>
          <a:xfrm>
            <a:off x="9383825" y="-6281081"/>
            <a:ext cx="15000176" cy="2006696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R="317500" algn="l" defTabSz="457200">
              <a:lnSpc>
                <a:spcPct val="150000"/>
              </a:lnSpc>
              <a:defRPr sz="2850" b="0">
                <a:latin typeface="Frutiger 45 Light"/>
                <a:ea typeface="Frutiger 45 Light"/>
                <a:cs typeface="Frutiger 45 Light"/>
                <a:sym typeface="Frutiger 45 Light"/>
              </a:defRPr>
            </a:lvl1pPr>
          </a:lstStyle>
          <a:p>
            <a:pPr marL="0" marR="0">
              <a:spcBef>
                <a:spcPts val="0"/>
              </a:spcBef>
              <a:spcAft>
                <a:spcPts val="0"/>
              </a:spcAft>
            </a:pPr>
            <a:r>
              <a:rPr lang="en-US" sz="6000" b="1" dirty="0">
                <a:solidFill>
                  <a:schemeClr val="accent1">
                    <a:lumMod val="75000"/>
                  </a:schemeClr>
                </a:solidFill>
                <a:effectLst/>
                <a:latin typeface="ArialMT"/>
                <a:ea typeface="Times New Roman" panose="02020603050405020304" pitchFamily="18" charset="0"/>
                <a:cs typeface="Times New Roman" panose="02020603050405020304" pitchFamily="18" charset="0"/>
              </a:rPr>
              <a:t>Environmental impact assessments </a:t>
            </a:r>
            <a:endParaRPr lang="en-US" sz="6000" b="1" dirty="0">
              <a:solidFill>
                <a:schemeClr val="accent1">
                  <a:lumMod val="75000"/>
                </a:schemeClr>
              </a:solidFill>
              <a:latin typeface="ArialMT"/>
              <a:ea typeface="Times New Roman" panose="02020603050405020304" pitchFamily="18" charset="0"/>
              <a:cs typeface="Times New Roman" panose="02020603050405020304" pitchFamily="18" charset="0"/>
            </a:endParaRPr>
          </a:p>
          <a:p>
            <a:pPr marL="0" marR="0">
              <a:spcBef>
                <a:spcPts val="0"/>
              </a:spcBef>
              <a:spcAft>
                <a:spcPts val="0"/>
              </a:spcAft>
            </a:pPr>
            <a:r>
              <a:rPr lang="en-US" sz="6000" b="1" dirty="0">
                <a:solidFill>
                  <a:schemeClr val="accent1">
                    <a:lumMod val="75000"/>
                  </a:schemeClr>
                </a:solidFill>
                <a:effectLst/>
                <a:latin typeface="ArialMT"/>
                <a:ea typeface="Times New Roman" panose="02020603050405020304" pitchFamily="18" charset="0"/>
                <a:cs typeface="Times New Roman" panose="02020603050405020304" pitchFamily="18" charset="0"/>
              </a:rPr>
              <a:t> </a:t>
            </a:r>
          </a:p>
          <a:p>
            <a:pPr marL="0" marR="0">
              <a:spcBef>
                <a:spcPts val="0"/>
              </a:spcBef>
              <a:spcAft>
                <a:spcPts val="0"/>
              </a:spcAft>
            </a:pPr>
            <a:endParaRPr lang="en-US" sz="6000" b="1" dirty="0">
              <a:solidFill>
                <a:schemeClr val="accent1">
                  <a:lumMod val="75000"/>
                </a:schemeClr>
              </a:solidFill>
              <a:latin typeface="ArialMT"/>
              <a:ea typeface="Times New Roman" panose="02020603050405020304" pitchFamily="18" charset="0"/>
              <a:cs typeface="Times New Roman" panose="02020603050405020304" pitchFamily="18" charset="0"/>
            </a:endParaRPr>
          </a:p>
          <a:p>
            <a:pPr marL="0" marR="0">
              <a:spcBef>
                <a:spcPts val="0"/>
              </a:spcBef>
              <a:spcAft>
                <a:spcPts val="0"/>
              </a:spcAft>
            </a:pPr>
            <a:endParaRPr lang="en-US" sz="6000" b="1" dirty="0">
              <a:solidFill>
                <a:schemeClr val="accent1">
                  <a:lumMod val="75000"/>
                </a:schemeClr>
              </a:solidFill>
              <a:latin typeface="ArialMT"/>
              <a:ea typeface="Times New Roman" panose="02020603050405020304" pitchFamily="18" charset="0"/>
              <a:cs typeface="Times New Roman" panose="02020603050405020304" pitchFamily="18" charset="0"/>
            </a:endParaRPr>
          </a:p>
          <a:p>
            <a:pPr marL="0" marR="0">
              <a:spcBef>
                <a:spcPts val="0"/>
              </a:spcBef>
              <a:spcAft>
                <a:spcPts val="0"/>
              </a:spcAft>
            </a:pPr>
            <a:endParaRPr lang="en-US" sz="6000" b="1" dirty="0">
              <a:solidFill>
                <a:schemeClr val="accent1">
                  <a:lumMod val="75000"/>
                </a:schemeClr>
              </a:solidFill>
              <a:latin typeface="ArialMT"/>
              <a:ea typeface="Times New Roman" panose="02020603050405020304" pitchFamily="18" charset="0"/>
              <a:cs typeface="Times New Roman" panose="02020603050405020304" pitchFamily="18" charset="0"/>
            </a:endParaRPr>
          </a:p>
          <a:p>
            <a:pPr marL="0" marR="0">
              <a:spcBef>
                <a:spcPts val="0"/>
              </a:spcBef>
              <a:spcAft>
                <a:spcPts val="0"/>
              </a:spcAft>
            </a:pPr>
            <a:r>
              <a:rPr lang="en-US" sz="6000" b="1" dirty="0">
                <a:solidFill>
                  <a:schemeClr val="accent1">
                    <a:lumMod val="75000"/>
                  </a:schemeClr>
                </a:solidFill>
                <a:latin typeface="ArialMT"/>
                <a:ea typeface="Times New Roman" panose="02020603050405020304" pitchFamily="18" charset="0"/>
                <a:cs typeface="Times New Roman" panose="02020603050405020304" pitchFamily="18" charset="0"/>
              </a:rPr>
              <a:t>Decision-making  Art. 34</a:t>
            </a:r>
          </a:p>
          <a:p>
            <a:pPr marL="571500" indent="-571500">
              <a:buFont typeface="Courier New" panose="02070309020205020404" pitchFamily="49" charset="0"/>
              <a:buChar char="o"/>
            </a:pPr>
            <a:r>
              <a:rPr lang="en-US" sz="4000" b="1" dirty="0">
                <a:solidFill>
                  <a:schemeClr val="accent1">
                    <a:lumMod val="75000"/>
                  </a:schemeClr>
                </a:solidFill>
                <a:effectLst/>
                <a:latin typeface="Arial" panose="020B0604020202020204" pitchFamily="34" charset="0"/>
                <a:cs typeface="Arial" panose="020B0604020202020204" pitchFamily="34" charset="0"/>
              </a:rPr>
              <a:t>Decision-making:</a:t>
            </a:r>
            <a:r>
              <a:rPr lang="en-US" sz="4000" b="0" dirty="0">
                <a:solidFill>
                  <a:schemeClr val="accent1">
                    <a:lumMod val="75000"/>
                  </a:schemeClr>
                </a:solidFill>
                <a:effectLst/>
                <a:latin typeface="Arial" panose="020B0604020202020204" pitchFamily="34" charset="0"/>
                <a:cs typeface="Arial" panose="020B0604020202020204" pitchFamily="34" charset="0"/>
              </a:rPr>
              <a:t> The BBNJ Agreement leaves both the responsibility to conduct an EIA and the subsequent decision whether to allow the activity to the Party under whose jurisdiction or control a planned activity falls, but it establishes public notification and consultation obligations which greatly improve transparency. </a:t>
            </a:r>
          </a:p>
          <a:p>
            <a:pPr marL="571500" indent="-571500">
              <a:buFont typeface="Courier New" panose="02070309020205020404" pitchFamily="49" charset="0"/>
              <a:buChar char="o"/>
            </a:pPr>
            <a:endParaRPr lang="en-US" sz="4000" b="0" dirty="0">
              <a:solidFill>
                <a:schemeClr val="accent1">
                  <a:lumMod val="75000"/>
                </a:schemeClr>
              </a:solidFill>
              <a:effectLst/>
              <a:latin typeface="Arial" panose="020B0604020202020204" pitchFamily="34" charset="0"/>
              <a:cs typeface="Arial" panose="020B0604020202020204" pitchFamily="34" charset="0"/>
            </a:endParaRPr>
          </a:p>
          <a:p>
            <a:pPr marL="571500" indent="-571500">
              <a:buFont typeface="Courier New" panose="02070309020205020404" pitchFamily="49" charset="0"/>
              <a:buChar char="o"/>
            </a:pPr>
            <a:r>
              <a:rPr lang="en-US" sz="4000" b="1" dirty="0">
                <a:solidFill>
                  <a:schemeClr val="accent1">
                    <a:lumMod val="75000"/>
                  </a:schemeClr>
                </a:solidFill>
                <a:effectLst/>
                <a:latin typeface="Arial" panose="020B0604020202020204" pitchFamily="34" charset="0"/>
                <a:cs typeface="Arial" panose="020B0604020202020204" pitchFamily="34" charset="0"/>
              </a:rPr>
              <a:t>“Call in” Mechanism (Art 31):  </a:t>
            </a:r>
            <a:r>
              <a:rPr lang="en-US" sz="4000" b="0" dirty="0">
                <a:solidFill>
                  <a:schemeClr val="accent1">
                    <a:lumMod val="75000"/>
                  </a:schemeClr>
                </a:solidFill>
                <a:effectLst/>
                <a:latin typeface="Arial" panose="020B0604020202020204" pitchFamily="34" charset="0"/>
                <a:cs typeface="Arial" panose="020B0604020202020204" pitchFamily="34" charset="0"/>
              </a:rPr>
              <a:t>Other Parties can also register concern about specific activities, and the possibility for a review and recommendations by the STB creates further accountability</a:t>
            </a:r>
            <a:r>
              <a:rPr lang="en-US" sz="4000" b="0" dirty="0">
                <a:solidFill>
                  <a:schemeClr val="accent1">
                    <a:lumMod val="75000"/>
                  </a:schemeClr>
                </a:solidFill>
                <a:effectLst/>
                <a:latin typeface="Roboto" panose="02000000000000000000" pitchFamily="2" charset="0"/>
              </a:rPr>
              <a:t>. </a:t>
            </a:r>
            <a:endParaRPr lang="en-US" sz="4000" dirty="0">
              <a:solidFill>
                <a:schemeClr val="accent1">
                  <a:lumMod val="75000"/>
                </a:schemeClr>
              </a:solidFill>
            </a:endParaRPr>
          </a:p>
          <a:p>
            <a:pPr marL="1028700" marR="0" indent="-571500">
              <a:buFont typeface="Courier New" panose="02070309020205020404" pitchFamily="49" charset="0"/>
              <a:buChar char="o"/>
            </a:pPr>
            <a:endParaRPr lang="en-US" sz="4000" b="0" dirty="0">
              <a:solidFill>
                <a:schemeClr val="accent1">
                  <a:lumMod val="75000"/>
                </a:schemeClr>
              </a:solidFill>
              <a:effectLst/>
              <a:latin typeface="ArialMT"/>
              <a:ea typeface="Times New Roman" panose="02020603050405020304" pitchFamily="18" charset="0"/>
              <a:cs typeface="Times New Roman" panose="02020603050405020304" pitchFamily="18" charset="0"/>
            </a:endParaRPr>
          </a:p>
          <a:p>
            <a:endParaRPr lang="en-US" dirty="0">
              <a:latin typeface="Century Gothic" panose="020B0502020202020204" pitchFamily="34" charset="0"/>
              <a:ea typeface="Gibson Light" charset="0"/>
              <a:cs typeface="Gibson Light" charset="0"/>
            </a:endParaRPr>
          </a:p>
        </p:txBody>
      </p:sp>
      <p:pic>
        <p:nvPicPr>
          <p:cNvPr id="7" name="Picture 6">
            <a:extLst>
              <a:ext uri="{FF2B5EF4-FFF2-40B4-BE49-F238E27FC236}">
                <a16:creationId xmlns:a16="http://schemas.microsoft.com/office/drawing/2014/main" id="{93EC39EF-242C-B6BE-DFA1-F0679F7E2D73}"/>
              </a:ext>
            </a:extLst>
          </p:cNvPr>
          <p:cNvPicPr>
            <a:picLocks noChangeAspect="1"/>
          </p:cNvPicPr>
          <p:nvPr/>
        </p:nvPicPr>
        <p:blipFill>
          <a:blip r:embed="rId3"/>
          <a:stretch>
            <a:fillRect/>
          </a:stretch>
        </p:blipFill>
        <p:spPr>
          <a:xfrm>
            <a:off x="0" y="0"/>
            <a:ext cx="8611407" cy="13716000"/>
          </a:xfrm>
          <a:prstGeom prst="rect">
            <a:avLst/>
          </a:prstGeom>
        </p:spPr>
      </p:pic>
      <p:pic>
        <p:nvPicPr>
          <p:cNvPr id="8" name="FOA_EN_branco.png" descr="FOA_EN_branco.png">
            <a:extLst>
              <a:ext uri="{FF2B5EF4-FFF2-40B4-BE49-F238E27FC236}">
                <a16:creationId xmlns:a16="http://schemas.microsoft.com/office/drawing/2014/main" id="{426D6724-1685-6863-69F8-95A580117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417" y="12206682"/>
            <a:ext cx="3455062" cy="783436"/>
          </a:xfrm>
          <a:prstGeom prst="rect">
            <a:avLst/>
          </a:prstGeom>
          <a:ln w="12700">
            <a:miter lim="400000"/>
          </a:ln>
        </p:spPr>
      </p:pic>
    </p:spTree>
    <p:extLst>
      <p:ext uri="{BB962C8B-B14F-4D97-AF65-F5344CB8AC3E}">
        <p14:creationId xmlns:p14="http://schemas.microsoft.com/office/powerpoint/2010/main" val="57854450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24384000" cy="18288000"/>
          </a:xfrm>
          <a:prstGeom prst="rect">
            <a:avLst/>
          </a:prstGeom>
        </p:spPr>
      </p:pic>
      <p:sp>
        <p:nvSpPr>
          <p:cNvPr id="3" name="Title 2">
            <a:extLst>
              <a:ext uri="{FF2B5EF4-FFF2-40B4-BE49-F238E27FC236}">
                <a16:creationId xmlns:a16="http://schemas.microsoft.com/office/drawing/2014/main" id="{D95FFDB8-4820-8D49-BCE4-AFC0ECA570A9}"/>
              </a:ext>
            </a:extLst>
          </p:cNvPr>
          <p:cNvSpPr>
            <a:spLocks noGrp="1"/>
          </p:cNvSpPr>
          <p:nvPr>
            <p:ph type="ctrTitle"/>
          </p:nvPr>
        </p:nvSpPr>
        <p:spPr/>
        <p:txBody>
          <a:bodyPr/>
          <a:lstStyle/>
          <a:p>
            <a:r>
              <a:rPr lang="en-US" dirty="0">
                <a:solidFill>
                  <a:schemeClr val="bg1"/>
                </a:solidFill>
              </a:rPr>
              <a:t>Capacity Building</a:t>
            </a:r>
          </a:p>
        </p:txBody>
      </p:sp>
      <p:sp>
        <p:nvSpPr>
          <p:cNvPr id="4" name="Subtitle 3">
            <a:extLst>
              <a:ext uri="{FF2B5EF4-FFF2-40B4-BE49-F238E27FC236}">
                <a16:creationId xmlns:a16="http://schemas.microsoft.com/office/drawing/2014/main" id="{5EB3E1AB-1544-F94B-836B-CA8110E819A5}"/>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21730763"/>
      </p:ext>
    </p:extLst>
  </p:cSld>
  <p:clrMapOvr>
    <a:masterClrMapping/>
  </p:clrMapOvr>
  <p:transition spd="med" advTm="1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Manu_San_Felix_1385MSF_2965_cmyk_g_sps.jpg" descr="Manu_San_Felix_1385MSF_2965_cmyk_g_sps.jpg"/>
          <p:cNvPicPr>
            <a:picLocks noChangeAspect="1"/>
          </p:cNvPicPr>
          <p:nvPr/>
        </p:nvPicPr>
        <p:blipFill rotWithShape="1">
          <a:blip r:embed="rId3"/>
          <a:srcRect l="8009" r="513" b="22805"/>
          <a:stretch/>
        </p:blipFill>
        <p:spPr>
          <a:xfrm>
            <a:off x="0" y="0"/>
            <a:ext cx="24384000" cy="13716000"/>
          </a:xfrm>
          <a:prstGeom prst="rect">
            <a:avLst/>
          </a:prstGeom>
          <a:ln w="12700">
            <a:miter lim="400000"/>
          </a:ln>
        </p:spPr>
      </p:pic>
      <p:sp>
        <p:nvSpPr>
          <p:cNvPr id="144" name="Subtítulo"/>
          <p:cNvSpPr txBox="1"/>
          <p:nvPr/>
        </p:nvSpPr>
        <p:spPr>
          <a:xfrm>
            <a:off x="5372705" y="3232767"/>
            <a:ext cx="102657" cy="101053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900" b="0">
                <a:solidFill>
                  <a:srgbClr val="FFFFFF"/>
                </a:solidFill>
                <a:latin typeface="Gibson SemiBold"/>
                <a:ea typeface="Gibson SemiBold"/>
                <a:cs typeface="Gibson SemiBold"/>
                <a:sym typeface="Gibson SemiBold"/>
              </a:defRPr>
            </a:lvl1pPr>
          </a:lstStyle>
          <a:p>
            <a:endParaRPr b="1" dirty="0">
              <a:latin typeface="Century Gothic" panose="020B0502020202020204" pitchFamily="34" charset="0"/>
            </a:endParaRPr>
          </a:p>
        </p:txBody>
      </p:sp>
      <p:sp>
        <p:nvSpPr>
          <p:cNvPr id="145" name="Lorem ipsum dolor sit amet, consectetuer adipiscing elit. Duis pulvinar lectus. Fusce lacinia. Cras massa tortor, dignissim eu, sollicitudin eu, consequat et, magna. Proin tempor. Mauris leo orci, pretium at, pharetra a, egestas id, ligula. Morbi non magna. Nunc auctor nibh ac justo. Quisque egestas imperdiet risus. Nunc nibh ligula, imperdiet non, feugiat eu, commodo quis, justo. In hac habitasse platea dictumst. Aliquam in enim. Donec dignissim metus ac purus. Aliquam sed mi non diam molestie posuere. Lorem ipsum dolor sit amet, consectetuer adipiscing elit."/>
          <p:cNvSpPr txBox="1"/>
          <p:nvPr/>
        </p:nvSpPr>
        <p:spPr>
          <a:xfrm>
            <a:off x="5435863" y="6548775"/>
            <a:ext cx="14805627" cy="6770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R="317500" algn="l" defTabSz="457200">
              <a:lnSpc>
                <a:spcPct val="150000"/>
              </a:lnSpc>
              <a:defRPr sz="2850" b="0">
                <a:solidFill>
                  <a:srgbClr val="FFFFFF"/>
                </a:solidFill>
                <a:latin typeface="Frutiger 45 Light"/>
                <a:ea typeface="Frutiger 45 Light"/>
                <a:cs typeface="Frutiger 45 Light"/>
                <a:sym typeface="Frutiger 45 Light"/>
              </a:defRPr>
            </a:lvl1pPr>
          </a:lstStyle>
          <a:p>
            <a:endParaRPr lang="en-US" dirty="0">
              <a:latin typeface="Century Gothic" panose="020B0502020202020204" pitchFamily="34" charset="0"/>
              <a:ea typeface="Gibson Light" charset="0"/>
              <a:cs typeface="Gibson Light" charset="0"/>
            </a:endParaRPr>
          </a:p>
        </p:txBody>
      </p:sp>
      <p:pic>
        <p:nvPicPr>
          <p:cNvPr id="2" name="FOA_EN_branco.png" descr="FOA_EN_branco.png">
            <a:extLst>
              <a:ext uri="{FF2B5EF4-FFF2-40B4-BE49-F238E27FC236}">
                <a16:creationId xmlns:a16="http://schemas.microsoft.com/office/drawing/2014/main" id="{35EABD21-01A2-29A4-03CF-4ECA8782AB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417" y="12206682"/>
            <a:ext cx="3455062" cy="783436"/>
          </a:xfrm>
          <a:prstGeom prst="rect">
            <a:avLst/>
          </a:prstGeom>
          <a:ln w="12700">
            <a:miter lim="400000"/>
          </a:ln>
        </p:spPr>
      </p:pic>
      <p:sp>
        <p:nvSpPr>
          <p:cNvPr id="4" name="TextBox 3">
            <a:extLst>
              <a:ext uri="{FF2B5EF4-FFF2-40B4-BE49-F238E27FC236}">
                <a16:creationId xmlns:a16="http://schemas.microsoft.com/office/drawing/2014/main" id="{F4441C84-6B50-51AF-EA9D-D219E23BDD30}"/>
              </a:ext>
            </a:extLst>
          </p:cNvPr>
          <p:cNvSpPr txBox="1"/>
          <p:nvPr/>
        </p:nvSpPr>
        <p:spPr>
          <a:xfrm>
            <a:off x="246186" y="0"/>
            <a:ext cx="23774400" cy="1431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6600" dirty="0">
                <a:solidFill>
                  <a:schemeClr val="bg1"/>
                </a:solidFill>
              </a:rPr>
              <a:t>CAPACITY BUILDING</a:t>
            </a:r>
          </a:p>
          <a:p>
            <a:pPr algn="l"/>
            <a:endParaRPr lang="en-US" sz="6600" dirty="0">
              <a:solidFill>
                <a:schemeClr val="bg1"/>
              </a:solidFill>
            </a:endParaRPr>
          </a:p>
          <a:p>
            <a:pPr marL="857250" indent="-857250" algn="l">
              <a:buFont typeface="Arial" panose="020B0604020202020204" pitchFamily="34" charset="0"/>
              <a:buChar char="•"/>
            </a:pPr>
            <a:r>
              <a:rPr lang="en-US" sz="6600" dirty="0">
                <a:solidFill>
                  <a:schemeClr val="bg1"/>
                </a:solidFill>
              </a:rPr>
              <a:t>A roster of experts to be created under the Scientific and Technical Body. </a:t>
            </a:r>
          </a:p>
          <a:p>
            <a:pPr marL="857250" indent="-857250" algn="l">
              <a:buFont typeface="Arial" panose="020B0604020202020204" pitchFamily="34" charset="0"/>
              <a:buChar char="•"/>
            </a:pPr>
            <a:endParaRPr lang="en-US" sz="6600" dirty="0">
              <a:solidFill>
                <a:schemeClr val="bg1"/>
              </a:solidFill>
            </a:endParaRPr>
          </a:p>
          <a:p>
            <a:pPr marL="857250" lvl="1" indent="-857250" algn="l">
              <a:buFont typeface="Arial" panose="020B0604020202020204" pitchFamily="34" charset="0"/>
              <a:buChar char="•"/>
            </a:pPr>
            <a:r>
              <a:rPr lang="en-US" sz="6600" dirty="0">
                <a:solidFill>
                  <a:schemeClr val="bg1"/>
                </a:solidFill>
              </a:rPr>
              <a:t>Parties with capacity constraints may request advice and assistance from those experts to conduct and evaluate screenings and EIAs</a:t>
            </a:r>
          </a:p>
          <a:p>
            <a:pPr marL="857250" lvl="1" indent="-857250" algn="l">
              <a:buFont typeface="Arial" panose="020B0604020202020204" pitchFamily="34" charset="0"/>
              <a:buChar char="•"/>
            </a:pPr>
            <a:endParaRPr lang="en-US" sz="6600" dirty="0">
              <a:solidFill>
                <a:schemeClr val="bg1"/>
              </a:solidFill>
            </a:endParaRPr>
          </a:p>
          <a:p>
            <a:pPr marL="857250" indent="-857250" algn="l">
              <a:buFont typeface="Arial" panose="020B0604020202020204" pitchFamily="34" charset="0"/>
              <a:buChar char="•"/>
            </a:pPr>
            <a:r>
              <a:rPr lang="en-US" sz="6600" dirty="0">
                <a:solidFill>
                  <a:schemeClr val="bg1"/>
                </a:solidFill>
              </a:rPr>
              <a:t>Parties may conduct joint EIAs for panned activities under the jurisdiction or control of SIDs</a:t>
            </a:r>
          </a:p>
          <a:p>
            <a:pPr marL="857250" indent="-857250" algn="l">
              <a:buFont typeface="Arial" panose="020B0604020202020204" pitchFamily="34" charset="0"/>
              <a:buChar char="•"/>
            </a:pPr>
            <a:endParaRPr lang="en-US" sz="6600" dirty="0">
              <a:solidFill>
                <a:schemeClr val="bg1"/>
              </a:solidFill>
            </a:endParaRPr>
          </a:p>
          <a:p>
            <a:pPr marL="857250" indent="-857250" algn="l">
              <a:buFont typeface="Arial" panose="020B0604020202020204" pitchFamily="34" charset="0"/>
              <a:buChar char="•"/>
            </a:pPr>
            <a:r>
              <a:rPr lang="en-US" sz="6600" dirty="0">
                <a:solidFill>
                  <a:schemeClr val="bg1"/>
                </a:solidFill>
              </a:rPr>
              <a:t>   CBTMT Committee – guidance on needs assessment</a:t>
            </a:r>
          </a:p>
          <a:p>
            <a:pPr algn="l"/>
            <a:endParaRPr lang="en-US" sz="6600" dirty="0">
              <a:solidFill>
                <a:schemeClr val="bg1"/>
              </a:solidFill>
            </a:endParaRPr>
          </a:p>
        </p:txBody>
      </p:sp>
    </p:spTree>
    <p:extLst>
      <p:ext uri="{BB962C8B-B14F-4D97-AF65-F5344CB8AC3E}">
        <p14:creationId xmlns:p14="http://schemas.microsoft.com/office/powerpoint/2010/main" val="157591517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Manu_San_Felix_1385MSF_2965_cmyk_g_sps.jpg" descr="Manu_San_Felix_1385MSF_2965_cmyk_g_sps.jpg"/>
          <p:cNvPicPr>
            <a:picLocks noChangeAspect="1"/>
          </p:cNvPicPr>
          <p:nvPr/>
        </p:nvPicPr>
        <p:blipFill rotWithShape="1">
          <a:blip r:embed="rId3"/>
          <a:srcRect l="8009" r="513" b="22805"/>
          <a:stretch/>
        </p:blipFill>
        <p:spPr>
          <a:xfrm>
            <a:off x="0" y="0"/>
            <a:ext cx="24384000" cy="13716000"/>
          </a:xfrm>
          <a:prstGeom prst="rect">
            <a:avLst/>
          </a:prstGeom>
          <a:ln w="12700">
            <a:miter lim="400000"/>
          </a:ln>
        </p:spPr>
      </p:pic>
      <p:sp>
        <p:nvSpPr>
          <p:cNvPr id="144" name="Subtítulo"/>
          <p:cNvSpPr txBox="1"/>
          <p:nvPr/>
        </p:nvSpPr>
        <p:spPr>
          <a:xfrm>
            <a:off x="5372705" y="3232767"/>
            <a:ext cx="102657" cy="101053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900" b="0">
                <a:solidFill>
                  <a:srgbClr val="FFFFFF"/>
                </a:solidFill>
                <a:latin typeface="Gibson SemiBold"/>
                <a:ea typeface="Gibson SemiBold"/>
                <a:cs typeface="Gibson SemiBold"/>
                <a:sym typeface="Gibson SemiBold"/>
              </a:defRPr>
            </a:lvl1pPr>
          </a:lstStyle>
          <a:p>
            <a:endParaRPr b="1" dirty="0">
              <a:latin typeface="Century Gothic" panose="020B0502020202020204" pitchFamily="34" charset="0"/>
            </a:endParaRPr>
          </a:p>
        </p:txBody>
      </p:sp>
      <p:sp>
        <p:nvSpPr>
          <p:cNvPr id="145" name="Lorem ipsum dolor sit amet, consectetuer adipiscing elit. Duis pulvinar lectus. Fusce lacinia. Cras massa tortor, dignissim eu, sollicitudin eu, consequat et, magna. Proin tempor. Mauris leo orci, pretium at, pharetra a, egestas id, ligula. Morbi non magna. Nunc auctor nibh ac justo. Quisque egestas imperdiet risus. Nunc nibh ligula, imperdiet non, feugiat eu, commodo quis, justo. In hac habitasse platea dictumst. Aliquam in enim. Donec dignissim metus ac purus. Aliquam sed mi non diam molestie posuere. Lorem ipsum dolor sit amet, consectetuer adipiscing elit."/>
          <p:cNvSpPr txBox="1"/>
          <p:nvPr/>
        </p:nvSpPr>
        <p:spPr>
          <a:xfrm>
            <a:off x="5435863" y="6548775"/>
            <a:ext cx="14805627" cy="6770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R="317500" algn="l" defTabSz="457200">
              <a:lnSpc>
                <a:spcPct val="150000"/>
              </a:lnSpc>
              <a:defRPr sz="2850" b="0">
                <a:solidFill>
                  <a:srgbClr val="FFFFFF"/>
                </a:solidFill>
                <a:latin typeface="Frutiger 45 Light"/>
                <a:ea typeface="Frutiger 45 Light"/>
                <a:cs typeface="Frutiger 45 Light"/>
                <a:sym typeface="Frutiger 45 Light"/>
              </a:defRPr>
            </a:lvl1pPr>
          </a:lstStyle>
          <a:p>
            <a:endParaRPr lang="en-US" dirty="0">
              <a:latin typeface="Century Gothic" panose="020B0502020202020204" pitchFamily="34" charset="0"/>
              <a:ea typeface="Gibson Light" charset="0"/>
              <a:cs typeface="Gibson Light" charset="0"/>
            </a:endParaRPr>
          </a:p>
        </p:txBody>
      </p:sp>
      <p:pic>
        <p:nvPicPr>
          <p:cNvPr id="2" name="FOA_EN_branco.png" descr="FOA_EN_branco.png">
            <a:extLst>
              <a:ext uri="{FF2B5EF4-FFF2-40B4-BE49-F238E27FC236}">
                <a16:creationId xmlns:a16="http://schemas.microsoft.com/office/drawing/2014/main" id="{35EABD21-01A2-29A4-03CF-4ECA8782AB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417" y="12206682"/>
            <a:ext cx="3455062" cy="783436"/>
          </a:xfrm>
          <a:prstGeom prst="rect">
            <a:avLst/>
          </a:prstGeom>
          <a:ln w="12700">
            <a:miter lim="400000"/>
          </a:ln>
        </p:spPr>
      </p:pic>
      <p:sp>
        <p:nvSpPr>
          <p:cNvPr id="5" name="TextBox 4">
            <a:extLst>
              <a:ext uri="{FF2B5EF4-FFF2-40B4-BE49-F238E27FC236}">
                <a16:creationId xmlns:a16="http://schemas.microsoft.com/office/drawing/2014/main" id="{430864D9-5D94-D8F2-3634-06155B868260}"/>
              </a:ext>
            </a:extLst>
          </p:cNvPr>
          <p:cNvSpPr txBox="1"/>
          <p:nvPr/>
        </p:nvSpPr>
        <p:spPr>
          <a:xfrm>
            <a:off x="1042217" y="2477729"/>
            <a:ext cx="22053757" cy="120956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857250" indent="-857250" algn="l">
              <a:buFont typeface="Courier New" panose="02070309020205020404" pitchFamily="49" charset="0"/>
              <a:buChar char="o"/>
            </a:pPr>
            <a:r>
              <a:rPr lang="en-US" sz="6600" dirty="0">
                <a:solidFill>
                  <a:schemeClr val="bg1"/>
                </a:solidFill>
                <a:effectLst/>
                <a:latin typeface="Roboto" panose="020F0502020204030204" pitchFamily="34" charset="0"/>
              </a:rPr>
              <a:t>The STB will be composed of members </a:t>
            </a:r>
            <a:r>
              <a:rPr lang="en-US" sz="6600" dirty="0">
                <a:solidFill>
                  <a:schemeClr val="bg1"/>
                </a:solidFill>
                <a:effectLst/>
                <a:latin typeface="Roboto" panose="02000000000000000000" pitchFamily="2" charset="0"/>
              </a:rPr>
              <a:t>serving in their expert rather than national capacity, taking into account the need for multidisciplinary expertise, gender balance and equitable geographical representation. </a:t>
            </a:r>
          </a:p>
          <a:p>
            <a:endParaRPr lang="en-US" sz="6600" dirty="0">
              <a:solidFill>
                <a:schemeClr val="bg1"/>
              </a:solidFill>
              <a:latin typeface="Roboto" panose="02000000000000000000" pitchFamily="2" charset="0"/>
            </a:endParaRPr>
          </a:p>
          <a:p>
            <a:pPr marL="857250" indent="-857250" algn="l">
              <a:buFont typeface="Courier New" panose="02070309020205020404" pitchFamily="49" charset="0"/>
              <a:buChar char="o"/>
            </a:pPr>
            <a:r>
              <a:rPr lang="en-US" sz="6600" dirty="0">
                <a:solidFill>
                  <a:schemeClr val="bg1"/>
                </a:solidFill>
                <a:effectLst/>
                <a:latin typeface="Roboto" panose="02000000000000000000" pitchFamily="2" charset="0"/>
              </a:rPr>
              <a:t>Open questions: The terms of reference and modalities of both the STB and CBTMT, including its size and exact composition, as well as the selection process and terms of members mandates remain to be determined by the </a:t>
            </a:r>
            <a:r>
              <a:rPr lang="en-US" sz="6600" dirty="0" err="1">
                <a:solidFill>
                  <a:schemeClr val="bg1"/>
                </a:solidFill>
                <a:effectLst/>
                <a:latin typeface="Roboto" panose="02000000000000000000" pitchFamily="2" charset="0"/>
              </a:rPr>
              <a:t>CoP.</a:t>
            </a:r>
            <a:r>
              <a:rPr lang="en-US" sz="6600" dirty="0">
                <a:solidFill>
                  <a:schemeClr val="bg1"/>
                </a:solidFill>
                <a:effectLst/>
                <a:latin typeface="Roboto" panose="02000000000000000000" pitchFamily="2" charset="0"/>
              </a:rPr>
              <a:t> </a:t>
            </a:r>
            <a:endParaRPr lang="en-US" sz="6600" dirty="0">
              <a:solidFill>
                <a:schemeClr val="bg1"/>
              </a:solidFill>
            </a:endParaRPr>
          </a:p>
          <a:p>
            <a:pPr algn="l"/>
            <a:endParaRPr lang="en-US" sz="6000" b="0" dirty="0">
              <a:solidFill>
                <a:schemeClr val="bg1"/>
              </a:solidFill>
              <a:latin typeface="Roboto" panose="02000000000000000000" pitchFamily="2" charset="0"/>
            </a:endParaRPr>
          </a:p>
          <a:p>
            <a:pPr algn="l"/>
            <a:endParaRPr lang="en-US" sz="6000" dirty="0">
              <a:solidFill>
                <a:schemeClr val="bg1"/>
              </a:solidFill>
            </a:endParaRPr>
          </a:p>
        </p:txBody>
      </p:sp>
    </p:spTree>
    <p:extLst>
      <p:ext uri="{BB962C8B-B14F-4D97-AF65-F5344CB8AC3E}">
        <p14:creationId xmlns:p14="http://schemas.microsoft.com/office/powerpoint/2010/main" val="127529016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ítulo"/>
          <p:cNvSpPr txBox="1"/>
          <p:nvPr/>
        </p:nvSpPr>
        <p:spPr>
          <a:xfrm>
            <a:off x="9047238" y="6528492"/>
            <a:ext cx="16251162" cy="167225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10200" b="0">
                <a:solidFill>
                  <a:srgbClr val="0077C8"/>
                </a:solidFill>
                <a:latin typeface="Gibson SemiBold"/>
                <a:ea typeface="Gibson SemiBold"/>
                <a:cs typeface="Gibson SemiBold"/>
                <a:sym typeface="Gibson SemiBold"/>
              </a:defRPr>
            </a:lvl1pPr>
          </a:lstStyle>
          <a:p>
            <a:endParaRPr dirty="0">
              <a:latin typeface="Century Gothic" panose="020B0502020202020204" pitchFamily="34" charset="0"/>
            </a:endParaRPr>
          </a:p>
        </p:txBody>
      </p:sp>
      <p:sp>
        <p:nvSpPr>
          <p:cNvPr id="127" name="Subtítulo"/>
          <p:cNvSpPr txBox="1"/>
          <p:nvPr/>
        </p:nvSpPr>
        <p:spPr>
          <a:xfrm flipV="1">
            <a:off x="9047238" y="-5029992"/>
            <a:ext cx="983453" cy="464229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5900" b="0">
                <a:latin typeface="Gibson SemiBold"/>
                <a:ea typeface="Gibson SemiBold"/>
                <a:cs typeface="Gibson SemiBold"/>
                <a:sym typeface="Gibson SemiBold"/>
              </a:defRPr>
            </a:lvl1pPr>
          </a:lstStyle>
          <a:p>
            <a:r>
              <a:rPr lang="pt-PT" dirty="0" err="1">
                <a:latin typeface="Century Gothic" panose="020B0502020202020204" pitchFamily="34" charset="0"/>
              </a:rPr>
              <a:t>Subtitle</a:t>
            </a:r>
            <a:r>
              <a:rPr lang="pt-PT" dirty="0">
                <a:latin typeface="Century Gothic" panose="020B0502020202020204" pitchFamily="34" charset="0"/>
              </a:rPr>
              <a:t>\</a:t>
            </a:r>
            <a:endParaRPr dirty="0">
              <a:latin typeface="Century Gothic" panose="020B0502020202020204" pitchFamily="34" charset="0"/>
            </a:endParaRPr>
          </a:p>
        </p:txBody>
      </p:sp>
      <p:sp>
        <p:nvSpPr>
          <p:cNvPr id="128" name="Lorem ipsum dolor sit amet, consectetuer adipiscing elit. Duis pulvinar lectus. Fusce lacinia. Cras massa tortor, dignissim eu, sollicitudin eu, consequat et, magna. Proin tempor. Mauris leo orci, pretium at, pharetra a, egestas id, ligula. Morbi non magna. Nunc auctor nibh ac justo. Quisque egestas imperdiet risus. Nunc nibh ligula, imperdiet non, feugiat eu, commodo quis, justo. In hac habitasse platea dictumst. Aliquam in enim. Donec dignissim metus ac purus. Aliquam sed mi non diam molestie posuere. Lorem ipsum dolor sit amet, consectetuer adipiscing elit. Fusce velit. Phasellus cursus. Lorem ipsum dolor sit amet, consectetuer adipiscing elit. In pretium nulla id velit. Morbi convallis neque quis magna. Duis pede."/>
          <p:cNvSpPr txBox="1"/>
          <p:nvPr/>
        </p:nvSpPr>
        <p:spPr>
          <a:xfrm>
            <a:off x="8611407" y="-2709919"/>
            <a:ext cx="15428464" cy="2389878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R="317500" algn="l" defTabSz="457200">
              <a:lnSpc>
                <a:spcPct val="150000"/>
              </a:lnSpc>
              <a:defRPr sz="2850" b="0">
                <a:latin typeface="Frutiger 45 Light"/>
                <a:ea typeface="Frutiger 45 Light"/>
                <a:cs typeface="Frutiger 45 Light"/>
                <a:sym typeface="Frutiger 45 Light"/>
              </a:defRPr>
            </a:lvl1pPr>
          </a:lstStyle>
          <a:p>
            <a:pPr marL="0" marR="0">
              <a:spcBef>
                <a:spcPts val="0"/>
              </a:spcBef>
              <a:spcAft>
                <a:spcPts val="0"/>
              </a:spcAft>
            </a:pPr>
            <a:r>
              <a:rPr lang="en-US" sz="6000" b="1" dirty="0">
                <a:solidFill>
                  <a:schemeClr val="accent1">
                    <a:lumMod val="75000"/>
                  </a:schemeClr>
                </a:solidFill>
                <a:effectLst/>
                <a:latin typeface="ArialMT"/>
                <a:ea typeface="Times New Roman" panose="02020603050405020304" pitchFamily="18" charset="0"/>
                <a:cs typeface="Times New Roman" panose="02020603050405020304" pitchFamily="18" charset="0"/>
              </a:rPr>
              <a:t>Environmental impact assessments </a:t>
            </a:r>
            <a:endParaRPr lang="en-US" sz="6000" b="1" dirty="0">
              <a:solidFill>
                <a:schemeClr val="accent1">
                  <a:lumMod val="75000"/>
                </a:schemeClr>
              </a:solidFill>
              <a:latin typeface="ArialMT"/>
              <a:ea typeface="Times New Roman" panose="02020603050405020304" pitchFamily="18" charset="0"/>
              <a:cs typeface="Times New Roman" panose="02020603050405020304" pitchFamily="18" charset="0"/>
            </a:endParaRPr>
          </a:p>
          <a:p>
            <a:pPr marL="0" marR="0">
              <a:spcBef>
                <a:spcPts val="0"/>
              </a:spcBef>
              <a:spcAft>
                <a:spcPts val="0"/>
              </a:spcAft>
            </a:pPr>
            <a:r>
              <a:rPr lang="en-US" sz="6000" b="1" dirty="0">
                <a:solidFill>
                  <a:schemeClr val="accent1">
                    <a:lumMod val="75000"/>
                  </a:schemeClr>
                </a:solidFill>
                <a:effectLst/>
                <a:latin typeface="ArialMT"/>
                <a:ea typeface="Times New Roman" panose="02020603050405020304" pitchFamily="18" charset="0"/>
                <a:cs typeface="Times New Roman" panose="02020603050405020304" pitchFamily="18" charset="0"/>
              </a:rPr>
              <a:t> </a:t>
            </a:r>
          </a:p>
          <a:p>
            <a:pPr marL="0" marR="0">
              <a:spcBef>
                <a:spcPts val="0"/>
              </a:spcBef>
              <a:spcAft>
                <a:spcPts val="0"/>
              </a:spcAft>
            </a:pPr>
            <a:r>
              <a:rPr lang="en-US" sz="6000" b="1" dirty="0">
                <a:solidFill>
                  <a:schemeClr val="accent1">
                    <a:lumMod val="75000"/>
                  </a:schemeClr>
                </a:solidFill>
                <a:latin typeface="ArialMT"/>
                <a:ea typeface="Times New Roman" panose="02020603050405020304" pitchFamily="18" charset="0"/>
                <a:cs typeface="Times New Roman" panose="02020603050405020304" pitchFamily="18" charset="0"/>
              </a:rPr>
              <a:t>Key Messages</a:t>
            </a:r>
            <a:endParaRPr lang="en-US" sz="4000" b="0" dirty="0">
              <a:solidFill>
                <a:schemeClr val="accent1">
                  <a:lumMod val="75000"/>
                </a:schemeClr>
              </a:solidFill>
              <a:effectLst/>
              <a:latin typeface="ArialMT"/>
              <a:ea typeface="Times New Roman" panose="02020603050405020304" pitchFamily="18" charset="0"/>
              <a:cs typeface="Times New Roman" panose="02020603050405020304" pitchFamily="18" charset="0"/>
            </a:endParaRPr>
          </a:p>
          <a:p>
            <a:pPr marL="457200" marR="0"/>
            <a:r>
              <a:rPr lang="en-US" sz="4000" b="1" dirty="0">
                <a:solidFill>
                  <a:schemeClr val="accent1">
                    <a:lumMod val="75000"/>
                  </a:schemeClr>
                </a:solidFill>
                <a:effectLst/>
                <a:latin typeface="ArialMT"/>
                <a:ea typeface="Times New Roman" panose="02020603050405020304" pitchFamily="18" charset="0"/>
                <a:cs typeface="Times New Roman" panose="02020603050405020304" pitchFamily="18" charset="0"/>
              </a:rPr>
              <a:t>States need to:</a:t>
            </a:r>
          </a:p>
          <a:p>
            <a:pPr marL="1028700" marR="0" indent="-571500">
              <a:buFont typeface="Courier New" panose="02070309020205020404" pitchFamily="49" charset="0"/>
              <a:buChar char="o"/>
            </a:pPr>
            <a:r>
              <a:rPr lang="en-US" sz="4000" b="1" dirty="0">
                <a:solidFill>
                  <a:schemeClr val="accent1">
                    <a:lumMod val="75000"/>
                  </a:schemeClr>
                </a:solidFill>
                <a:latin typeface="ArialMT"/>
                <a:ea typeface="Times New Roman" panose="02020603050405020304" pitchFamily="18" charset="0"/>
                <a:cs typeface="Times New Roman" panose="02020603050405020304" pitchFamily="18" charset="0"/>
              </a:rPr>
              <a:t>E</a:t>
            </a:r>
            <a:r>
              <a:rPr lang="en-US" sz="4000" b="1" dirty="0">
                <a:solidFill>
                  <a:schemeClr val="accent1">
                    <a:lumMod val="75000"/>
                  </a:schemeClr>
                </a:solidFill>
                <a:effectLst/>
                <a:latin typeface="ArialMT"/>
                <a:ea typeface="Times New Roman" panose="02020603050405020304" pitchFamily="18" charset="0"/>
                <a:cs typeface="Times New Roman" panose="02020603050405020304" pitchFamily="18" charset="0"/>
              </a:rPr>
              <a:t>nsure that decision-making for activities under their jurisdiction or control is in accordance with the BBNJ requirements. </a:t>
            </a:r>
          </a:p>
          <a:p>
            <a:pPr marL="1028700" marR="0" indent="-571500">
              <a:spcBef>
                <a:spcPts val="0"/>
              </a:spcBef>
              <a:spcAft>
                <a:spcPts val="0"/>
              </a:spcAft>
              <a:buFont typeface="Courier New" panose="02070309020205020404" pitchFamily="49" charset="0"/>
              <a:buChar char="o"/>
            </a:pPr>
            <a:r>
              <a:rPr lang="en-US" sz="4000" b="1" dirty="0">
                <a:solidFill>
                  <a:schemeClr val="accent1">
                    <a:lumMod val="75000"/>
                  </a:schemeClr>
                </a:solidFill>
                <a:effectLst/>
                <a:latin typeface="ArialMT"/>
                <a:ea typeface="Times New Roman" panose="02020603050405020304" pitchFamily="18" charset="0"/>
                <a:cs typeface="Times New Roman" panose="02020603050405020304" pitchFamily="18" charset="0"/>
              </a:rPr>
              <a:t>Determine if their national EIA regimes would meet requirements to be exempted from EIA-obligation under BBNJ for certain activities </a:t>
            </a:r>
            <a:r>
              <a:rPr lang="en-US" sz="4000" b="1" dirty="0">
                <a:solidFill>
                  <a:schemeClr val="accent1">
                    <a:lumMod val="75000"/>
                  </a:schemeClr>
                </a:solidFill>
                <a:latin typeface="ArialMT"/>
                <a:ea typeface="Times New Roman" panose="02020603050405020304" pitchFamily="18" charset="0"/>
                <a:cs typeface="Times New Roman" panose="02020603050405020304" pitchFamily="18" charset="0"/>
              </a:rPr>
              <a:t>within national jurisdiction.</a:t>
            </a:r>
          </a:p>
          <a:p>
            <a:pPr marL="1028700" marR="0" indent="-571500">
              <a:spcBef>
                <a:spcPts val="0"/>
              </a:spcBef>
              <a:spcAft>
                <a:spcPts val="0"/>
              </a:spcAft>
              <a:buFont typeface="Courier New" panose="02070309020205020404" pitchFamily="49" charset="0"/>
              <a:buChar char="o"/>
            </a:pPr>
            <a:r>
              <a:rPr lang="en-US" sz="4000" b="1" dirty="0">
                <a:solidFill>
                  <a:schemeClr val="accent1">
                    <a:lumMod val="75000"/>
                  </a:schemeClr>
                </a:solidFill>
                <a:latin typeface="ArialMT"/>
                <a:ea typeface="Times New Roman" panose="02020603050405020304" pitchFamily="18" charset="0"/>
                <a:cs typeface="Times New Roman" panose="02020603050405020304" pitchFamily="18" charset="0"/>
              </a:rPr>
              <a:t>D</a:t>
            </a:r>
            <a:r>
              <a:rPr lang="en-US" sz="4000" b="1" dirty="0">
                <a:solidFill>
                  <a:schemeClr val="accent1">
                    <a:lumMod val="75000"/>
                  </a:schemeClr>
                </a:solidFill>
                <a:effectLst/>
                <a:latin typeface="ArialMT"/>
                <a:ea typeface="Times New Roman" panose="02020603050405020304" pitchFamily="18" charset="0"/>
                <a:cs typeface="Times New Roman" panose="02020603050405020304" pitchFamily="18" charset="0"/>
              </a:rPr>
              <a:t>etermine if existing activities in ABNJ regulated by other IFBs would meet requirements to be exempted from EIA-obligation under BBNJ.</a:t>
            </a:r>
            <a:endParaRPr lang="en-US" sz="4000" b="1" dirty="0">
              <a:solidFill>
                <a:schemeClr val="accent1">
                  <a:lumMod val="75000"/>
                </a:schemeClr>
              </a:solidFill>
              <a:latin typeface="ArialMT"/>
              <a:ea typeface="Times New Roman" panose="02020603050405020304" pitchFamily="18" charset="0"/>
              <a:cs typeface="Times New Roman" panose="02020603050405020304" pitchFamily="18" charset="0"/>
            </a:endParaRPr>
          </a:p>
          <a:p>
            <a:pPr marL="1028700" marR="0" indent="-571500">
              <a:spcBef>
                <a:spcPts val="0"/>
              </a:spcBef>
              <a:spcAft>
                <a:spcPts val="0"/>
              </a:spcAft>
              <a:buFont typeface="Courier New" panose="02070309020205020404" pitchFamily="49" charset="0"/>
              <a:buChar char="o"/>
            </a:pPr>
            <a:r>
              <a:rPr lang="en-US" sz="4000" b="1" dirty="0">
                <a:solidFill>
                  <a:schemeClr val="accent1">
                    <a:lumMod val="75000"/>
                  </a:schemeClr>
                </a:solidFill>
                <a:latin typeface="ArialMT"/>
                <a:ea typeface="Times New Roman" panose="02020603050405020304" pitchFamily="18" charset="0"/>
                <a:cs typeface="Times New Roman" panose="02020603050405020304" pitchFamily="18" charset="0"/>
              </a:rPr>
              <a:t>A number of mechanisms and guidelines will need to be developed by the CoP and STB to fully implement the EIA provisions</a:t>
            </a: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entury Gothic" panose="020B0502020202020204" pitchFamily="34" charset="0"/>
              <a:ea typeface="Gibson Light" charset="0"/>
              <a:cs typeface="Gibson Light" charset="0"/>
            </a:endParaRPr>
          </a:p>
        </p:txBody>
      </p:sp>
      <p:pic>
        <p:nvPicPr>
          <p:cNvPr id="7" name="Picture 6">
            <a:extLst>
              <a:ext uri="{FF2B5EF4-FFF2-40B4-BE49-F238E27FC236}">
                <a16:creationId xmlns:a16="http://schemas.microsoft.com/office/drawing/2014/main" id="{93EC39EF-242C-B6BE-DFA1-F0679F7E2D73}"/>
              </a:ext>
            </a:extLst>
          </p:cNvPr>
          <p:cNvPicPr>
            <a:picLocks noChangeAspect="1"/>
          </p:cNvPicPr>
          <p:nvPr/>
        </p:nvPicPr>
        <p:blipFill>
          <a:blip r:embed="rId3"/>
          <a:stretch>
            <a:fillRect/>
          </a:stretch>
        </p:blipFill>
        <p:spPr>
          <a:xfrm>
            <a:off x="0" y="0"/>
            <a:ext cx="8611407" cy="13716000"/>
          </a:xfrm>
          <a:prstGeom prst="rect">
            <a:avLst/>
          </a:prstGeom>
        </p:spPr>
      </p:pic>
      <p:pic>
        <p:nvPicPr>
          <p:cNvPr id="8" name="FOA_EN_branco.png" descr="FOA_EN_branco.png">
            <a:extLst>
              <a:ext uri="{FF2B5EF4-FFF2-40B4-BE49-F238E27FC236}">
                <a16:creationId xmlns:a16="http://schemas.microsoft.com/office/drawing/2014/main" id="{426D6724-1685-6863-69F8-95A580117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417" y="12206682"/>
            <a:ext cx="3455062" cy="783436"/>
          </a:xfrm>
          <a:prstGeom prst="rect">
            <a:avLst/>
          </a:prstGeom>
          <a:ln w="12700">
            <a:miter lim="400000"/>
          </a:ln>
        </p:spPr>
      </p:pic>
    </p:spTree>
    <p:extLst>
      <p:ext uri="{BB962C8B-B14F-4D97-AF65-F5344CB8AC3E}">
        <p14:creationId xmlns:p14="http://schemas.microsoft.com/office/powerpoint/2010/main" val="351664801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Gathering of sperm whales_cmyk.jpg" descr="Gathering of sperm whales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87" y="-1344315"/>
            <a:ext cx="24594574" cy="16404630"/>
          </a:xfrm>
          <a:prstGeom prst="rect">
            <a:avLst/>
          </a:prstGeom>
          <a:ln w="12700">
            <a:miter lim="400000"/>
          </a:ln>
        </p:spPr>
      </p:pic>
      <p:sp>
        <p:nvSpPr>
          <p:cNvPr id="149" name="Lorem ipsum dolor sit amet, consectetuer adipiscing elit.…"/>
          <p:cNvSpPr txBox="1"/>
          <p:nvPr/>
        </p:nvSpPr>
        <p:spPr>
          <a:xfrm>
            <a:off x="3258245" y="6098818"/>
            <a:ext cx="17867510" cy="1518364"/>
          </a:xfrm>
          <a:prstGeom prst="rect">
            <a:avLst/>
          </a:prstGeom>
          <a:ln w="12700">
            <a:miter lim="400000"/>
          </a:ln>
          <a:effectLst>
            <a:outerShdw blurRad="1270000" dist="25400" dir="5400000" rotWithShape="0">
              <a:srgbClr val="000000">
                <a:alpha val="78313"/>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p>
            <a:pPr>
              <a:defRPr sz="9200" b="0" i="1">
                <a:solidFill>
                  <a:srgbClr val="FFFFFF"/>
                </a:solidFill>
                <a:latin typeface="Gibson"/>
                <a:ea typeface="Gibson"/>
                <a:cs typeface="Gibson"/>
                <a:sym typeface="Gibson"/>
              </a:defRPr>
            </a:pPr>
            <a:r>
              <a:rPr lang="en-US" dirty="0" err="1">
                <a:latin typeface="Century Gothic" panose="020B0502020202020204" pitchFamily="34" charset="0"/>
              </a:rPr>
              <a:t>Muito</a:t>
            </a:r>
            <a:r>
              <a:rPr lang="en-US" dirty="0">
                <a:latin typeface="Century Gothic" panose="020B0502020202020204" pitchFamily="34" charset="0"/>
              </a:rPr>
              <a:t> </a:t>
            </a:r>
            <a:r>
              <a:rPr lang="en-US" dirty="0" err="1">
                <a:latin typeface="Century Gothic" panose="020B0502020202020204" pitchFamily="34" charset="0"/>
              </a:rPr>
              <a:t>Obrigada</a:t>
            </a:r>
            <a:r>
              <a:rPr lang="en-US" dirty="0">
                <a:latin typeface="Century Gothic" panose="020B0502020202020204" pitchFamily="34" charset="0"/>
              </a:rPr>
              <a:t>!  Questions?</a:t>
            </a:r>
            <a:endParaRPr dirty="0">
              <a:latin typeface="Century Gothic" panose="020B0502020202020204" pitchFamily="34" charset="0"/>
            </a:endParaRPr>
          </a:p>
        </p:txBody>
      </p:sp>
      <p:pic>
        <p:nvPicPr>
          <p:cNvPr id="2" name="FOA_EN_branco.png" descr="FOA_EN_branco.png">
            <a:extLst>
              <a:ext uri="{FF2B5EF4-FFF2-40B4-BE49-F238E27FC236}">
                <a16:creationId xmlns:a16="http://schemas.microsoft.com/office/drawing/2014/main" id="{74A7044D-8179-09B9-772F-EA1EBEB48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417" y="12206682"/>
            <a:ext cx="3455062" cy="783436"/>
          </a:xfrm>
          <a:prstGeom prst="rect">
            <a:avLst/>
          </a:prstGeom>
          <a:ln w="12700">
            <a:miter lim="400000"/>
          </a:ln>
        </p:spPr>
      </p:pic>
      <p:pic>
        <p:nvPicPr>
          <p:cNvPr id="3" name="Gathering of sperm whales_cmyk.jpg" descr="Gathering of sperm whales_cmyk.jpg">
            <a:extLst>
              <a:ext uri="{FF2B5EF4-FFF2-40B4-BE49-F238E27FC236}">
                <a16:creationId xmlns:a16="http://schemas.microsoft.com/office/drawing/2014/main" id="{CC43108A-07BD-0803-6DC7-205B91422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87" y="-1052064"/>
            <a:ext cx="24594574" cy="16404630"/>
          </a:xfrm>
          <a:prstGeom prst="rect">
            <a:avLst/>
          </a:prstGeom>
          <a:ln w="12700">
            <a:miter lim="400000"/>
          </a:ln>
        </p:spPr>
      </p:pic>
      <p:sp>
        <p:nvSpPr>
          <p:cNvPr id="4" name="TextBox 3">
            <a:extLst>
              <a:ext uri="{FF2B5EF4-FFF2-40B4-BE49-F238E27FC236}">
                <a16:creationId xmlns:a16="http://schemas.microsoft.com/office/drawing/2014/main" id="{42128CF6-E743-2B40-9FEC-74B23BB59880}"/>
              </a:ext>
            </a:extLst>
          </p:cNvPr>
          <p:cNvSpPr txBox="1"/>
          <p:nvPr/>
        </p:nvSpPr>
        <p:spPr>
          <a:xfrm>
            <a:off x="0" y="3826265"/>
            <a:ext cx="23996073" cy="78585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en-US" sz="7200" dirty="0">
              <a:solidFill>
                <a:schemeClr val="bg1"/>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7200" dirty="0">
              <a:solidFill>
                <a:schemeClr val="bg1"/>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7200" dirty="0">
              <a:solidFill>
                <a:schemeClr val="bg1"/>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7200" dirty="0">
              <a:solidFill>
                <a:schemeClr val="bg1"/>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7200" dirty="0">
              <a:solidFill>
                <a:schemeClr val="bg1"/>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7200" dirty="0">
              <a:solidFill>
                <a:schemeClr val="bg1"/>
              </a:solidFill>
            </a:endParaRPr>
          </a:p>
          <a:p>
            <a:pPr marL="0" marR="0" indent="0" algn="ctr" defTabSz="825500" rtl="0" fontAlgn="auto" latinLnBrk="0" hangingPunct="0">
              <a:lnSpc>
                <a:spcPct val="100000"/>
              </a:lnSpc>
              <a:spcBef>
                <a:spcPts val="0"/>
              </a:spcBef>
              <a:spcAft>
                <a:spcPts val="0"/>
              </a:spcAft>
              <a:buClrTx/>
              <a:buSzTx/>
              <a:buFontTx/>
              <a:buNone/>
              <a:tabLst/>
            </a:pPr>
            <a:r>
              <a:rPr lang="en-US" sz="7200" dirty="0" err="1">
                <a:solidFill>
                  <a:schemeClr val="bg1"/>
                </a:solidFill>
              </a:rPr>
              <a:t>Muito</a:t>
            </a:r>
            <a:r>
              <a:rPr lang="en-US" sz="7200" dirty="0">
                <a:solidFill>
                  <a:schemeClr val="bg1"/>
                </a:solidFill>
              </a:rPr>
              <a:t> </a:t>
            </a:r>
            <a:r>
              <a:rPr lang="en-US" sz="7200" dirty="0" err="1">
                <a:solidFill>
                  <a:schemeClr val="bg1"/>
                </a:solidFill>
              </a:rPr>
              <a:t>Obrigada</a:t>
            </a:r>
            <a:r>
              <a:rPr lang="en-US" sz="7200" dirty="0">
                <a:solidFill>
                  <a:schemeClr val="bg1"/>
                </a:solidFill>
              </a:rPr>
              <a:t>!  Questions??</a:t>
            </a:r>
            <a:endParaRPr kumimoji="0" lang="en-US" sz="7200" b="1"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Manu_San_Felix_1385MSF_2965_cmyk_g_sps.jpg" descr="Manu_San_Felix_1385MSF_2965_cmyk_g_sps.jpg"/>
          <p:cNvPicPr>
            <a:picLocks noChangeAspect="1"/>
          </p:cNvPicPr>
          <p:nvPr/>
        </p:nvPicPr>
        <p:blipFill rotWithShape="1">
          <a:blip r:embed="rId2"/>
          <a:srcRect l="8009" r="513" b="22805"/>
          <a:stretch/>
        </p:blipFill>
        <p:spPr>
          <a:xfrm>
            <a:off x="-95572" y="4879"/>
            <a:ext cx="24384000" cy="14441882"/>
          </a:xfrm>
          <a:prstGeom prst="rect">
            <a:avLst/>
          </a:prstGeom>
          <a:ln w="12700">
            <a:miter lim="400000"/>
          </a:ln>
        </p:spPr>
      </p:pic>
      <p:sp>
        <p:nvSpPr>
          <p:cNvPr id="144" name="Subtítulo"/>
          <p:cNvSpPr txBox="1"/>
          <p:nvPr/>
        </p:nvSpPr>
        <p:spPr>
          <a:xfrm>
            <a:off x="3539613" y="470784"/>
            <a:ext cx="16701877" cy="111825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5900" b="0">
                <a:solidFill>
                  <a:srgbClr val="FFFFFF"/>
                </a:solidFill>
                <a:latin typeface="Gibson SemiBold"/>
                <a:ea typeface="Gibson SemiBold"/>
                <a:cs typeface="Gibson SemiBold"/>
                <a:sym typeface="Gibson SemiBold"/>
              </a:defRPr>
            </a:lvl1pPr>
          </a:lstStyle>
          <a:p>
            <a:pPr algn="ctr"/>
            <a:endParaRPr sz="6600" b="1" dirty="0">
              <a:latin typeface="Century Gothic" panose="020B0502020202020204" pitchFamily="34" charset="0"/>
            </a:endParaRPr>
          </a:p>
        </p:txBody>
      </p:sp>
      <p:sp>
        <p:nvSpPr>
          <p:cNvPr id="145" name="Lorem ipsum dolor sit amet, consectetuer adipiscing elit. Duis pulvinar lectus. Fusce lacinia. Cras massa tortor, dignissim eu, sollicitudin eu, consequat et, magna. Proin tempor. Mauris leo orci, pretium at, pharetra a, egestas id, ligula. Morbi non magna. Nunc auctor nibh ac justo. Quisque egestas imperdiet risus. Nunc nibh ligula, imperdiet non, feugiat eu, commodo quis, justo. In hac habitasse platea dictumst. Aliquam in enim. Donec dignissim metus ac purus. Aliquam sed mi non diam molestie posuere. Lorem ipsum dolor sit amet, consectetuer adipiscing elit."/>
          <p:cNvSpPr txBox="1"/>
          <p:nvPr/>
        </p:nvSpPr>
        <p:spPr>
          <a:xfrm>
            <a:off x="5435863" y="6548775"/>
            <a:ext cx="14805627" cy="6770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R="317500" algn="l" defTabSz="457200">
              <a:lnSpc>
                <a:spcPct val="150000"/>
              </a:lnSpc>
              <a:defRPr sz="2850" b="0">
                <a:solidFill>
                  <a:srgbClr val="FFFFFF"/>
                </a:solidFill>
                <a:latin typeface="Frutiger 45 Light"/>
                <a:ea typeface="Frutiger 45 Light"/>
                <a:cs typeface="Frutiger 45 Light"/>
                <a:sym typeface="Frutiger 45 Light"/>
              </a:defRPr>
            </a:lvl1pPr>
          </a:lstStyle>
          <a:p>
            <a:endParaRPr lang="en-US" dirty="0">
              <a:latin typeface="Century Gothic" panose="020B0502020202020204" pitchFamily="34" charset="0"/>
              <a:ea typeface="Gibson Light" charset="0"/>
              <a:cs typeface="Gibson Light" charset="0"/>
            </a:endParaRPr>
          </a:p>
        </p:txBody>
      </p:sp>
      <p:pic>
        <p:nvPicPr>
          <p:cNvPr id="2" name="FOA_EN_branco.png" descr="FOA_EN_branco.png">
            <a:extLst>
              <a:ext uri="{FF2B5EF4-FFF2-40B4-BE49-F238E27FC236}">
                <a16:creationId xmlns:a16="http://schemas.microsoft.com/office/drawing/2014/main" id="{35EABD21-01A2-29A4-03CF-4ECA8782AB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417" y="12206682"/>
            <a:ext cx="3455062" cy="783436"/>
          </a:xfrm>
          <a:prstGeom prst="rect">
            <a:avLst/>
          </a:prstGeom>
          <a:ln w="12700">
            <a:miter lim="400000"/>
          </a:ln>
        </p:spPr>
      </p:pic>
      <p:sp>
        <p:nvSpPr>
          <p:cNvPr id="5" name="TextBox 4">
            <a:extLst>
              <a:ext uri="{FF2B5EF4-FFF2-40B4-BE49-F238E27FC236}">
                <a16:creationId xmlns:a16="http://schemas.microsoft.com/office/drawing/2014/main" id="{0BEE7434-E3C3-ED00-E7D4-A5EEB43D0902}"/>
              </a:ext>
            </a:extLst>
          </p:cNvPr>
          <p:cNvSpPr txBox="1"/>
          <p:nvPr/>
        </p:nvSpPr>
        <p:spPr>
          <a:xfrm>
            <a:off x="772417" y="1"/>
            <a:ext cx="22648023" cy="14865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lnSpc>
                <a:spcPct val="100000"/>
              </a:lnSpc>
              <a:spcBef>
                <a:spcPts val="0"/>
              </a:spcBef>
              <a:spcAft>
                <a:spcPts val="0"/>
              </a:spcAft>
            </a:pPr>
            <a:endParaRPr lang="en-US" sz="6000" b="1" u="sng"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endParaRPr lang="en-US" sz="6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72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What is an Environmental Impact Assessment?</a:t>
            </a:r>
          </a:p>
          <a:p>
            <a:pPr marL="0" marR="0" algn="l">
              <a:lnSpc>
                <a:spcPct val="100000"/>
              </a:lnSpc>
              <a:spcBef>
                <a:spcPts val="0"/>
              </a:spcBef>
              <a:spcAft>
                <a:spcPts val="0"/>
              </a:spcAft>
            </a:pPr>
            <a:endParaRPr lang="en-US" sz="7200" u="sng"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857250" marR="0" indent="-857250" algn="l">
              <a:lnSpc>
                <a:spcPct val="100000"/>
              </a:lnSpc>
              <a:spcBef>
                <a:spcPts val="0"/>
              </a:spcBef>
              <a:spcAft>
                <a:spcPts val="0"/>
              </a:spcAft>
              <a:buFont typeface="Arial" panose="020B0604020202020204" pitchFamily="34" charset="0"/>
              <a:buChar char="•"/>
            </a:pPr>
            <a:r>
              <a:rPr lang="en-US" sz="72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Part IV – 13 Articles </a:t>
            </a:r>
            <a:endParaRPr lang="en-US" sz="72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857250" indent="-857250" algn="l">
              <a:buFont typeface="Arial" panose="020B0604020202020204" pitchFamily="34" charset="0"/>
              <a:buChar char="•"/>
            </a:pPr>
            <a:endParaRPr lang="en-US" sz="72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857250" indent="-857250" algn="l">
              <a:buFont typeface="Arial" panose="020B0604020202020204" pitchFamily="34" charset="0"/>
              <a:buChar char="•"/>
            </a:pPr>
            <a:r>
              <a:rPr lang="en-US" sz="72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Already required under UNCLOS (art. 206)– BBNJ Treaty operationalizes</a:t>
            </a:r>
          </a:p>
          <a:p>
            <a:pPr marR="0" algn="l">
              <a:lnSpc>
                <a:spcPct val="100000"/>
              </a:lnSpc>
            </a:pPr>
            <a:endParaRPr lang="en-US" sz="7200" b="1" i="1"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R="0" algn="l">
              <a:lnSpc>
                <a:spcPct val="100000"/>
              </a:lnSpc>
            </a:pPr>
            <a:r>
              <a:rPr lang="en-US" sz="7200" b="1" i="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Art 1 Definition: “A process to identify and evaluate the potential impacts of an activity to inform decision-making”</a:t>
            </a:r>
          </a:p>
          <a:p>
            <a:pPr marR="0" algn="l">
              <a:lnSpc>
                <a:spcPct val="100000"/>
              </a:lnSpc>
            </a:pPr>
            <a:r>
              <a:rPr lang="en-US" sz="6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(Art. 1)</a:t>
            </a:r>
          </a:p>
          <a:p>
            <a:pPr marR="0" algn="l">
              <a:lnSpc>
                <a:spcPct val="100000"/>
              </a:lnSpc>
            </a:pPr>
            <a:endParaRPr lang="en-US" sz="6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26991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600"/>
            <a:ext cx="24384000" cy="18288000"/>
          </a:xfrm>
          <a:prstGeom prst="rect">
            <a:avLst/>
          </a:prstGeom>
        </p:spPr>
      </p:pic>
      <p:sp>
        <p:nvSpPr>
          <p:cNvPr id="3" name="Title 2">
            <a:extLst>
              <a:ext uri="{FF2B5EF4-FFF2-40B4-BE49-F238E27FC236}">
                <a16:creationId xmlns:a16="http://schemas.microsoft.com/office/drawing/2014/main" id="{D95FFDB8-4820-8D49-BCE4-AFC0ECA570A9}"/>
              </a:ext>
            </a:extLst>
          </p:cNvPr>
          <p:cNvSpPr>
            <a:spLocks noGrp="1"/>
          </p:cNvSpPr>
          <p:nvPr>
            <p:ph type="ctrTitle"/>
          </p:nvPr>
        </p:nvSpPr>
        <p:spPr/>
        <p:txBody>
          <a:bodyPr>
            <a:normAutofit fontScale="90000"/>
          </a:bodyPr>
          <a:lstStyle/>
          <a:p>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r>
              <a:rPr lang="en-US" dirty="0">
                <a:solidFill>
                  <a:schemeClr val="bg1"/>
                </a:solidFill>
              </a:rPr>
              <a:t>Objectives</a:t>
            </a:r>
            <a:br>
              <a:rPr lang="en-US" dirty="0">
                <a:solidFill>
                  <a:schemeClr val="bg1"/>
                </a:solidFill>
              </a:rPr>
            </a:br>
            <a:r>
              <a:rPr lang="en-US" dirty="0">
                <a:solidFill>
                  <a:schemeClr val="bg1"/>
                </a:solidFill>
              </a:rPr>
              <a:t> </a:t>
            </a:r>
          </a:p>
        </p:txBody>
      </p:sp>
      <p:sp>
        <p:nvSpPr>
          <p:cNvPr id="4" name="Subtitle 3">
            <a:extLst>
              <a:ext uri="{FF2B5EF4-FFF2-40B4-BE49-F238E27FC236}">
                <a16:creationId xmlns:a16="http://schemas.microsoft.com/office/drawing/2014/main" id="{5EB3E1AB-1544-F94B-836B-CA8110E819A5}"/>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41021601"/>
      </p:ext>
    </p:extLst>
  </p:cSld>
  <p:clrMapOvr>
    <a:masterClrMapping/>
  </p:clrMapOvr>
  <p:transition spd="med" advTm="1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Manu_San_Felix_1385MSF_2965_cmyk_g_sps.jpg" descr="Manu_San_Felix_1385MSF_2965_cmyk_g_sps.jpg"/>
          <p:cNvPicPr>
            <a:picLocks noChangeAspect="1"/>
          </p:cNvPicPr>
          <p:nvPr/>
        </p:nvPicPr>
        <p:blipFill rotWithShape="1">
          <a:blip r:embed="rId2"/>
          <a:srcRect l="8009" r="513" b="22805"/>
          <a:stretch/>
        </p:blipFill>
        <p:spPr>
          <a:xfrm>
            <a:off x="-7278" y="-19959"/>
            <a:ext cx="24384000" cy="14441882"/>
          </a:xfrm>
          <a:prstGeom prst="rect">
            <a:avLst/>
          </a:prstGeom>
          <a:ln w="12700">
            <a:miter lim="400000"/>
          </a:ln>
        </p:spPr>
      </p:pic>
      <p:sp>
        <p:nvSpPr>
          <p:cNvPr id="144" name="Subtítulo"/>
          <p:cNvSpPr txBox="1"/>
          <p:nvPr/>
        </p:nvSpPr>
        <p:spPr>
          <a:xfrm>
            <a:off x="2772697" y="38709"/>
            <a:ext cx="16105238" cy="234936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5900" b="0">
                <a:solidFill>
                  <a:srgbClr val="FFFFFF"/>
                </a:solidFill>
                <a:latin typeface="Gibson SemiBold"/>
                <a:ea typeface="Gibson SemiBold"/>
                <a:cs typeface="Gibson SemiBold"/>
                <a:sym typeface="Gibson SemiBold"/>
              </a:defRPr>
            </a:lvl1pPr>
          </a:lstStyle>
          <a:p>
            <a:r>
              <a:rPr lang="en-US" sz="8000" b="1" dirty="0">
                <a:solidFill>
                  <a:schemeClr val="bg1"/>
                </a:solidFill>
                <a:latin typeface="Century Gothic" panose="020B0502020202020204" pitchFamily="34" charset="0"/>
              </a:rPr>
              <a:t>Objectives of Part IV (Art. 27)</a:t>
            </a:r>
          </a:p>
          <a:p>
            <a:endParaRPr sz="6600" b="1" dirty="0">
              <a:latin typeface="Century Gothic" panose="020B0502020202020204" pitchFamily="34" charset="0"/>
            </a:endParaRPr>
          </a:p>
        </p:txBody>
      </p:sp>
      <p:sp>
        <p:nvSpPr>
          <p:cNvPr id="145" name="Lorem ipsum dolor sit amet, consectetuer adipiscing elit. Duis pulvinar lectus. Fusce lacinia. Cras massa tortor, dignissim eu, sollicitudin eu, consequat et, magna. Proin tempor. Mauris leo orci, pretium at, pharetra a, egestas id, ligula. Morbi non magna. Nunc auctor nibh ac justo. Quisque egestas imperdiet risus. Nunc nibh ligula, imperdiet non, feugiat eu, commodo quis, justo. In hac habitasse platea dictumst. Aliquam in enim. Donec dignissim metus ac purus. Aliquam sed mi non diam molestie posuere. Lorem ipsum dolor sit amet, consectetuer adipiscing elit."/>
          <p:cNvSpPr txBox="1"/>
          <p:nvPr/>
        </p:nvSpPr>
        <p:spPr>
          <a:xfrm>
            <a:off x="5435863" y="6548775"/>
            <a:ext cx="14805627" cy="6770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R="317500" algn="l" defTabSz="457200">
              <a:lnSpc>
                <a:spcPct val="150000"/>
              </a:lnSpc>
              <a:defRPr sz="2850" b="0">
                <a:solidFill>
                  <a:srgbClr val="FFFFFF"/>
                </a:solidFill>
                <a:latin typeface="Frutiger 45 Light"/>
                <a:ea typeface="Frutiger 45 Light"/>
                <a:cs typeface="Frutiger 45 Light"/>
                <a:sym typeface="Frutiger 45 Light"/>
              </a:defRPr>
            </a:lvl1pPr>
          </a:lstStyle>
          <a:p>
            <a:endParaRPr lang="en-US" dirty="0">
              <a:latin typeface="Century Gothic" panose="020B0502020202020204" pitchFamily="34" charset="0"/>
              <a:ea typeface="Gibson Light" charset="0"/>
              <a:cs typeface="Gibson Light" charset="0"/>
            </a:endParaRPr>
          </a:p>
        </p:txBody>
      </p:sp>
      <p:pic>
        <p:nvPicPr>
          <p:cNvPr id="2" name="FOA_EN_branco.png" descr="FOA_EN_branco.png">
            <a:extLst>
              <a:ext uri="{FF2B5EF4-FFF2-40B4-BE49-F238E27FC236}">
                <a16:creationId xmlns:a16="http://schemas.microsoft.com/office/drawing/2014/main" id="{35EABD21-01A2-29A4-03CF-4ECA8782AB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417" y="12206682"/>
            <a:ext cx="3455062" cy="783436"/>
          </a:xfrm>
          <a:prstGeom prst="rect">
            <a:avLst/>
          </a:prstGeom>
          <a:ln w="12700">
            <a:miter lim="400000"/>
          </a:ln>
        </p:spPr>
      </p:pic>
      <p:sp>
        <p:nvSpPr>
          <p:cNvPr id="4" name="TextBox 3">
            <a:extLst>
              <a:ext uri="{FF2B5EF4-FFF2-40B4-BE49-F238E27FC236}">
                <a16:creationId xmlns:a16="http://schemas.microsoft.com/office/drawing/2014/main" id="{AAAE2933-09C5-1C10-A86C-DC3FCB5491A2}"/>
              </a:ext>
            </a:extLst>
          </p:cNvPr>
          <p:cNvSpPr txBox="1"/>
          <p:nvPr/>
        </p:nvSpPr>
        <p:spPr>
          <a:xfrm>
            <a:off x="383458" y="2388069"/>
            <a:ext cx="23774400" cy="102489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14350" indent="-514350" algn="l">
              <a:buAutoNum type="alphaLcParenBoth"/>
            </a:pPr>
            <a:r>
              <a:rPr lang="en-US" sz="6600" dirty="0">
                <a:solidFill>
                  <a:schemeClr val="bg1"/>
                </a:solidFill>
              </a:rPr>
              <a:t>Operationalize UNCLOS’ provisions on  EIAs (Art. 206)</a:t>
            </a:r>
          </a:p>
          <a:p>
            <a:pPr algn="l"/>
            <a:r>
              <a:rPr lang="en-US" sz="6600" dirty="0">
                <a:solidFill>
                  <a:schemeClr val="bg1"/>
                </a:solidFill>
              </a:rPr>
              <a:t>(b) Ensure that activities are assessed and conducted </a:t>
            </a:r>
            <a:r>
              <a:rPr lang="en-US" sz="6600" dirty="0">
                <a:solidFill>
                  <a:schemeClr val="accent3"/>
                </a:solidFill>
              </a:rPr>
              <a:t>to prevent, mitigate and manage</a:t>
            </a:r>
            <a:r>
              <a:rPr lang="en-US" sz="6600" dirty="0">
                <a:solidFill>
                  <a:schemeClr val="bg1"/>
                </a:solidFill>
              </a:rPr>
              <a:t> significant adverse impacts </a:t>
            </a:r>
          </a:p>
          <a:p>
            <a:pPr algn="l"/>
            <a:r>
              <a:rPr lang="en-US" sz="6600" dirty="0">
                <a:solidFill>
                  <a:schemeClr val="bg1"/>
                </a:solidFill>
              </a:rPr>
              <a:t>(c) Support the consideration of </a:t>
            </a:r>
            <a:r>
              <a:rPr lang="en-US" sz="6600" dirty="0">
                <a:solidFill>
                  <a:schemeClr val="accent3"/>
                </a:solidFill>
              </a:rPr>
              <a:t>cumulative impacts </a:t>
            </a:r>
            <a:r>
              <a:rPr lang="en-US" sz="6600" dirty="0">
                <a:solidFill>
                  <a:schemeClr val="bg1"/>
                </a:solidFill>
              </a:rPr>
              <a:t>and impacts in areas within national jurisdiction;</a:t>
            </a:r>
          </a:p>
          <a:p>
            <a:pPr algn="l"/>
            <a:r>
              <a:rPr lang="en-US" sz="6600" dirty="0">
                <a:solidFill>
                  <a:schemeClr val="bg1"/>
                </a:solidFill>
              </a:rPr>
              <a:t>(d) Provide for strategic environmental assessments;  </a:t>
            </a:r>
          </a:p>
          <a:p>
            <a:pPr algn="l"/>
            <a:r>
              <a:rPr lang="en-US" sz="6600" dirty="0">
                <a:solidFill>
                  <a:schemeClr val="bg1"/>
                </a:solidFill>
              </a:rPr>
              <a:t>(e) Achieve a </a:t>
            </a:r>
            <a:r>
              <a:rPr lang="en-US" sz="6600" dirty="0">
                <a:solidFill>
                  <a:schemeClr val="accent3"/>
                </a:solidFill>
              </a:rPr>
              <a:t>coherent EIA framework </a:t>
            </a:r>
            <a:r>
              <a:rPr lang="en-US" sz="6600" dirty="0">
                <a:solidFill>
                  <a:schemeClr val="bg1"/>
                </a:solidFill>
              </a:rPr>
              <a:t>for activities in areas beyond national jurisdiction; and</a:t>
            </a:r>
          </a:p>
          <a:p>
            <a:pPr algn="l"/>
            <a:r>
              <a:rPr lang="en-US" sz="6600" dirty="0">
                <a:solidFill>
                  <a:schemeClr val="bg1"/>
                </a:solidFill>
              </a:rPr>
              <a:t>(f) </a:t>
            </a:r>
            <a:r>
              <a:rPr lang="en-US" sz="6600" dirty="0">
                <a:solidFill>
                  <a:schemeClr val="accent3"/>
                </a:solidFill>
              </a:rPr>
              <a:t>Build and strengthen the capacity </a:t>
            </a:r>
            <a:r>
              <a:rPr lang="en-US" sz="6600" dirty="0">
                <a:solidFill>
                  <a:schemeClr val="bg1"/>
                </a:solidFill>
              </a:rPr>
              <a:t>of Parties, particularly developing States Parties to conduct and evaluate EIAs</a:t>
            </a:r>
          </a:p>
        </p:txBody>
      </p:sp>
    </p:spTree>
    <p:extLst>
      <p:ext uri="{BB962C8B-B14F-4D97-AF65-F5344CB8AC3E}">
        <p14:creationId xmlns:p14="http://schemas.microsoft.com/office/powerpoint/2010/main" val="308959437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1B1DD-0519-6917-3F0D-F45F0414E63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8C2DEB8-20E4-9A05-D430-740472432F8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5394DB2C-ACE0-FE54-1111-AA340F08B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5" name="TextBox 4">
            <a:extLst>
              <a:ext uri="{FF2B5EF4-FFF2-40B4-BE49-F238E27FC236}">
                <a16:creationId xmlns:a16="http://schemas.microsoft.com/office/drawing/2014/main" id="{4634ECC5-0306-4BFD-052C-CD7D63AE2BF6}"/>
              </a:ext>
            </a:extLst>
          </p:cNvPr>
          <p:cNvSpPr txBox="1"/>
          <p:nvPr/>
        </p:nvSpPr>
        <p:spPr>
          <a:xfrm>
            <a:off x="-501445" y="3852051"/>
            <a:ext cx="24885445" cy="60119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endParaRPr kumimoji="0" lang="en-US" sz="9600" b="1" i="0" u="none" strike="noStrike" cap="none" spc="0" normalizeH="0" baseline="0" dirty="0">
              <a:ln>
                <a:noFill/>
              </a:ln>
              <a:solidFill>
                <a:schemeClr val="bg1"/>
              </a:solidFill>
              <a:effectLst/>
              <a:uFillTx/>
              <a:latin typeface="Helvetica Neue"/>
              <a:ea typeface="Helvetica Neue"/>
              <a:cs typeface="Helvetica Neue"/>
              <a:sym typeface="Helvetica Neue"/>
            </a:endParaRPr>
          </a:p>
          <a:p>
            <a:pPr marL="0" marR="0" indent="0" defTabSz="825500" rtl="0" fontAlgn="auto" latinLnBrk="0" hangingPunct="0">
              <a:lnSpc>
                <a:spcPct val="100000"/>
              </a:lnSpc>
              <a:spcBef>
                <a:spcPts val="0"/>
              </a:spcBef>
              <a:spcAft>
                <a:spcPts val="0"/>
              </a:spcAft>
              <a:buClrTx/>
              <a:buSzTx/>
              <a:buFontTx/>
              <a:buNone/>
              <a:tabLst/>
            </a:pPr>
            <a:endParaRPr lang="en-US" sz="9600" dirty="0">
              <a:solidFill>
                <a:schemeClr val="bg1"/>
              </a:solidFill>
            </a:endParaRPr>
          </a:p>
          <a:p>
            <a:pPr marL="0" marR="0" indent="0" defTabSz="825500" rtl="0" fontAlgn="auto" latinLnBrk="0" hangingPunct="0">
              <a:lnSpc>
                <a:spcPct val="100000"/>
              </a:lnSpc>
              <a:spcBef>
                <a:spcPts val="0"/>
              </a:spcBef>
              <a:spcAft>
                <a:spcPts val="0"/>
              </a:spcAft>
              <a:buClrTx/>
              <a:buSzTx/>
              <a:buFontTx/>
              <a:buNone/>
              <a:tabLst/>
            </a:pPr>
            <a:endParaRPr kumimoji="0" lang="en-US" sz="9600" b="1" i="0" u="none" strike="noStrike" cap="none" spc="0" normalizeH="0" baseline="0" dirty="0">
              <a:ln>
                <a:noFill/>
              </a:ln>
              <a:solidFill>
                <a:schemeClr val="bg1"/>
              </a:solidFill>
              <a:effectLst/>
              <a:uFillTx/>
              <a:latin typeface="Helvetica Neue"/>
              <a:ea typeface="Helvetica Neue"/>
              <a:cs typeface="Helvetica Neue"/>
              <a:sym typeface="Helvetica Neue"/>
            </a:endParaRPr>
          </a:p>
          <a:p>
            <a:pPr marL="0" marR="0" indent="0" defTabSz="825500" rtl="0" fontAlgn="auto" latinLnBrk="0" hangingPunct="0">
              <a:lnSpc>
                <a:spcPct val="100000"/>
              </a:lnSpc>
              <a:spcBef>
                <a:spcPts val="0"/>
              </a:spcBef>
              <a:spcAft>
                <a:spcPts val="0"/>
              </a:spcAft>
              <a:buClrTx/>
              <a:buSzTx/>
              <a:buFontTx/>
              <a:buNone/>
              <a:tabLst/>
            </a:pPr>
            <a:r>
              <a:rPr kumimoji="0" lang="en-US" sz="9600" b="1" i="0" u="none" strike="noStrike" cap="none" spc="0" normalizeH="0" baseline="0" dirty="0">
                <a:ln>
                  <a:noFill/>
                </a:ln>
                <a:solidFill>
                  <a:schemeClr val="bg1"/>
                </a:solidFill>
                <a:effectLst/>
                <a:uFillTx/>
                <a:latin typeface="Helvetica Neue"/>
                <a:ea typeface="Helvetica Neue"/>
                <a:cs typeface="Helvetica Neue"/>
                <a:sym typeface="Helvetica Neue"/>
              </a:rPr>
              <a:t>Who is responsible to conduct an EIA?</a:t>
            </a: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50816407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ítulo"/>
          <p:cNvSpPr txBox="1"/>
          <p:nvPr/>
        </p:nvSpPr>
        <p:spPr>
          <a:xfrm>
            <a:off x="9047238" y="6528492"/>
            <a:ext cx="16251162" cy="167225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10200" b="0">
                <a:solidFill>
                  <a:srgbClr val="0077C8"/>
                </a:solidFill>
                <a:latin typeface="Gibson SemiBold"/>
                <a:ea typeface="Gibson SemiBold"/>
                <a:cs typeface="Gibson SemiBold"/>
                <a:sym typeface="Gibson SemiBold"/>
              </a:defRPr>
            </a:lvl1pPr>
          </a:lstStyle>
          <a:p>
            <a:endParaRPr dirty="0">
              <a:latin typeface="Century Gothic" panose="020B0502020202020204" pitchFamily="34" charset="0"/>
            </a:endParaRPr>
          </a:p>
        </p:txBody>
      </p:sp>
      <p:sp>
        <p:nvSpPr>
          <p:cNvPr id="127" name="Subtítulo"/>
          <p:cNvSpPr txBox="1"/>
          <p:nvPr/>
        </p:nvSpPr>
        <p:spPr>
          <a:xfrm flipV="1">
            <a:off x="9047238" y="-5029992"/>
            <a:ext cx="983453" cy="464229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5900" b="0">
                <a:latin typeface="Gibson SemiBold"/>
                <a:ea typeface="Gibson SemiBold"/>
                <a:cs typeface="Gibson SemiBold"/>
                <a:sym typeface="Gibson SemiBold"/>
              </a:defRPr>
            </a:lvl1pPr>
          </a:lstStyle>
          <a:p>
            <a:r>
              <a:rPr lang="pt-PT" dirty="0" err="1">
                <a:latin typeface="Century Gothic" panose="020B0502020202020204" pitchFamily="34" charset="0"/>
              </a:rPr>
              <a:t>Subtitle</a:t>
            </a:r>
            <a:r>
              <a:rPr lang="pt-PT" dirty="0">
                <a:latin typeface="Century Gothic" panose="020B0502020202020204" pitchFamily="34" charset="0"/>
              </a:rPr>
              <a:t>\</a:t>
            </a:r>
            <a:endParaRPr dirty="0">
              <a:latin typeface="Century Gothic" panose="020B0502020202020204" pitchFamily="34" charset="0"/>
            </a:endParaRPr>
          </a:p>
        </p:txBody>
      </p:sp>
      <p:sp>
        <p:nvSpPr>
          <p:cNvPr id="128" name="Lorem ipsum dolor sit amet, consectetuer adipiscing elit. Duis pulvinar lectus. Fusce lacinia. Cras massa tortor, dignissim eu, sollicitudin eu, consequat et, magna. Proin tempor. Mauris leo orci, pretium at, pharetra a, egestas id, ligula. Morbi non magna. Nunc auctor nibh ac justo. Quisque egestas imperdiet risus. Nunc nibh ligula, imperdiet non, feugiat eu, commodo quis, justo. In hac habitasse platea dictumst. Aliquam in enim. Donec dignissim metus ac purus. Aliquam sed mi non diam molestie posuere. Lorem ipsum dolor sit amet, consectetuer adipiscing elit. Fusce velit. Phasellus cursus. Lorem ipsum dolor sit amet, consectetuer adipiscing elit. In pretium nulla id velit. Morbi convallis neque quis magna. Duis pede."/>
          <p:cNvSpPr txBox="1"/>
          <p:nvPr/>
        </p:nvSpPr>
        <p:spPr>
          <a:xfrm>
            <a:off x="9047238" y="-3110191"/>
            <a:ext cx="14564346" cy="232524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R="317500" algn="l" defTabSz="457200">
              <a:lnSpc>
                <a:spcPct val="150000"/>
              </a:lnSpc>
              <a:defRPr sz="2850" b="0">
                <a:latin typeface="Frutiger 45 Light"/>
                <a:ea typeface="Frutiger 45 Light"/>
                <a:cs typeface="Frutiger 45 Light"/>
                <a:sym typeface="Frutiger 45 Light"/>
              </a:defRPr>
            </a:lvl1pPr>
          </a:lstStyle>
          <a:p>
            <a:pPr marL="0" marR="0">
              <a:spcBef>
                <a:spcPts val="0"/>
              </a:spcBef>
              <a:spcAft>
                <a:spcPts val="0"/>
              </a:spcAft>
            </a:pPr>
            <a:endParaRPr lang="en-US" sz="66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6600" b="1" dirty="0">
              <a:solidFill>
                <a:schemeClr val="accent1">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6600" b="1" dirty="0">
                <a:solidFill>
                  <a:schemeClr val="accent1">
                    <a:lumMod val="75000"/>
                  </a:schemeClr>
                </a:solidFill>
                <a:latin typeface="Arial" panose="020B0604020202020204" pitchFamily="34" charset="0"/>
                <a:ea typeface="Times New Roman" panose="02020603050405020304" pitchFamily="18" charset="0"/>
                <a:cs typeface="Times New Roman" panose="02020603050405020304" pitchFamily="18" charset="0"/>
              </a:rPr>
              <a:t>Obligation to Conduct an EIA-</a:t>
            </a:r>
            <a:r>
              <a:rPr lang="en-US" sz="6600" b="1"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Art 28</a:t>
            </a:r>
          </a:p>
          <a:p>
            <a:pPr marL="0" marR="0">
              <a:spcBef>
                <a:spcPts val="0"/>
              </a:spcBef>
              <a:spcAft>
                <a:spcPts val="0"/>
              </a:spcAft>
            </a:pPr>
            <a:endParaRPr lang="en-US" sz="6600" b="1" dirty="0">
              <a:solidFill>
                <a:schemeClr val="accent1">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6600" b="0" dirty="0">
                <a:solidFill>
                  <a:schemeClr val="accent1">
                    <a:lumMod val="75000"/>
                  </a:schemeClr>
                </a:solidFill>
                <a:effectLst/>
                <a:latin typeface="ArialMT"/>
                <a:ea typeface="Times New Roman" panose="02020603050405020304" pitchFamily="18" charset="0"/>
                <a:cs typeface="Times New Roman" panose="02020603050405020304" pitchFamily="18" charset="0"/>
              </a:rPr>
              <a:t>• </a:t>
            </a:r>
            <a:r>
              <a:rPr lang="en-US" sz="6000" b="0" dirty="0">
                <a:solidFill>
                  <a:schemeClr val="accent1">
                    <a:lumMod val="75000"/>
                  </a:schemeClr>
                </a:solidFill>
                <a:latin typeface="ArialMT"/>
                <a:ea typeface="Times New Roman" panose="02020603050405020304" pitchFamily="18" charset="0"/>
                <a:cs typeface="Times New Roman" panose="02020603050405020304" pitchFamily="18" charset="0"/>
              </a:rPr>
              <a:t>For </a:t>
            </a:r>
            <a:r>
              <a:rPr lang="en-US" sz="6000" b="0" dirty="0">
                <a:solidFill>
                  <a:schemeClr val="accent1">
                    <a:lumMod val="75000"/>
                  </a:schemeClr>
                </a:solidFill>
                <a:effectLst/>
                <a:latin typeface="ArialMT"/>
                <a:ea typeface="Times New Roman" panose="02020603050405020304" pitchFamily="18" charset="0"/>
                <a:cs typeface="Times New Roman" panose="02020603050405020304" pitchFamily="18" charset="0"/>
              </a:rPr>
              <a:t>Planned activities which </a:t>
            </a:r>
            <a:r>
              <a:rPr lang="en-US" sz="6000" b="0" dirty="0">
                <a:solidFill>
                  <a:schemeClr val="accent3">
                    <a:lumMod val="75000"/>
                  </a:schemeClr>
                </a:solidFill>
                <a:effectLst/>
                <a:latin typeface="ArialMT"/>
                <a:ea typeface="Times New Roman" panose="02020603050405020304" pitchFamily="18" charset="0"/>
                <a:cs typeface="Times New Roman" panose="02020603050405020304" pitchFamily="18" charset="0"/>
              </a:rPr>
              <a:t>take place in ABNJ, </a:t>
            </a:r>
            <a:r>
              <a:rPr lang="en-US" sz="6000" b="0" dirty="0">
                <a:solidFill>
                  <a:schemeClr val="accent1">
                    <a:lumMod val="75000"/>
                  </a:schemeClr>
                </a:solidFill>
                <a:effectLst/>
                <a:latin typeface="ArialMT"/>
                <a:ea typeface="Times New Roman" panose="02020603050405020304" pitchFamily="18" charset="0"/>
                <a:cs typeface="Times New Roman" panose="02020603050405020304" pitchFamily="18" charset="0"/>
              </a:rPr>
              <a:t>Parties with jurisdictional or control, shall ensure that the activities are assessed before being authorized.</a:t>
            </a:r>
          </a:p>
          <a:p>
            <a:pPr lvl="1" indent="0" algn="l">
              <a:buSzPts val="1000"/>
              <a:tabLst>
                <a:tab pos="457200" algn="l"/>
              </a:tabLst>
            </a:pPr>
            <a:r>
              <a:rPr lang="en-US" sz="6000" b="0" dirty="0">
                <a:solidFill>
                  <a:schemeClr val="accent1">
                    <a:lumMod val="75000"/>
                  </a:schemeClr>
                </a:solidFill>
                <a:effectLst/>
                <a:latin typeface="ArialMT"/>
                <a:ea typeface="Times New Roman" panose="02020603050405020304" pitchFamily="18" charset="0"/>
                <a:cs typeface="Times New Roman" panose="02020603050405020304" pitchFamily="18" charset="0"/>
              </a:rPr>
              <a:t> </a:t>
            </a:r>
          </a:p>
          <a:p>
            <a:pPr lvl="1" indent="0" algn="l">
              <a:buSzPts val="1000"/>
              <a:tabLst>
                <a:tab pos="457200" algn="l"/>
              </a:tabLst>
            </a:pPr>
            <a:r>
              <a:rPr lang="en-US" sz="6000" b="0" dirty="0">
                <a:solidFill>
                  <a:schemeClr val="accent1">
                    <a:lumMod val="75000"/>
                  </a:schemeClr>
                </a:solidFill>
                <a:effectLst/>
                <a:latin typeface="ArialMT"/>
                <a:ea typeface="Times New Roman" panose="02020603050405020304" pitchFamily="18" charset="0"/>
                <a:cs typeface="Times New Roman" panose="02020603050405020304" pitchFamily="18" charset="0"/>
              </a:rPr>
              <a:t>• </a:t>
            </a:r>
            <a:r>
              <a:rPr lang="en-US" sz="6000" b="0" dirty="0">
                <a:solidFill>
                  <a:schemeClr val="accent1">
                    <a:lumMod val="75000"/>
                  </a:schemeClr>
                </a:solidFill>
                <a:latin typeface="ArialMT"/>
                <a:ea typeface="Times New Roman" panose="02020603050405020304" pitchFamily="18" charset="0"/>
                <a:cs typeface="Times New Roman" panose="02020603050405020304" pitchFamily="18" charset="0"/>
              </a:rPr>
              <a:t>For a</a:t>
            </a:r>
            <a:r>
              <a:rPr lang="en-US" sz="6000" b="0" dirty="0">
                <a:solidFill>
                  <a:schemeClr val="accent1">
                    <a:lumMod val="75000"/>
                  </a:schemeClr>
                </a:solidFill>
                <a:effectLst/>
                <a:latin typeface="ArialMT"/>
                <a:ea typeface="Times New Roman" panose="02020603050405020304" pitchFamily="18" charset="0"/>
                <a:cs typeface="Times New Roman" panose="02020603050405020304" pitchFamily="18" charset="0"/>
              </a:rPr>
              <a:t>ctivities taking place </a:t>
            </a:r>
            <a:r>
              <a:rPr lang="en-US" sz="6000" b="0" dirty="0">
                <a:solidFill>
                  <a:schemeClr val="accent3">
                    <a:lumMod val="75000"/>
                  </a:schemeClr>
                </a:solidFill>
                <a:effectLst/>
                <a:latin typeface="ArialMT"/>
                <a:ea typeface="Times New Roman" panose="02020603050405020304" pitchFamily="18" charset="0"/>
                <a:cs typeface="Times New Roman" panose="02020603050405020304" pitchFamily="18" charset="0"/>
              </a:rPr>
              <a:t>within national jurisdiction</a:t>
            </a:r>
            <a:r>
              <a:rPr lang="en-US" sz="6000" b="0" dirty="0">
                <a:solidFill>
                  <a:srgbClr val="C00000"/>
                </a:solidFill>
                <a:effectLst/>
                <a:latin typeface="ArialMT"/>
                <a:ea typeface="Times New Roman" panose="02020603050405020304" pitchFamily="18" charset="0"/>
                <a:cs typeface="Times New Roman" panose="02020603050405020304" pitchFamily="18" charset="0"/>
              </a:rPr>
              <a:t> </a:t>
            </a:r>
            <a:r>
              <a:rPr lang="en-US" sz="6000" b="0" dirty="0">
                <a:solidFill>
                  <a:schemeClr val="accent1">
                    <a:lumMod val="75000"/>
                  </a:schemeClr>
                </a:solidFill>
                <a:effectLst/>
                <a:latin typeface="ArialMT"/>
                <a:ea typeface="Times New Roman" panose="02020603050405020304" pitchFamily="18" charset="0"/>
                <a:cs typeface="Times New Roman" panose="02020603050405020304" pitchFamily="18" charset="0"/>
              </a:rPr>
              <a:t>that </a:t>
            </a:r>
            <a:r>
              <a:rPr lang="en-US" sz="6000" b="0" dirty="0">
                <a:solidFill>
                  <a:schemeClr val="accent1">
                    <a:lumMod val="75000"/>
                  </a:schemeClr>
                </a:solidFill>
                <a:latin typeface="ArialMT"/>
                <a:ea typeface="Times New Roman" panose="02020603050405020304" pitchFamily="18" charset="0"/>
                <a:cs typeface="Times New Roman" panose="02020603050405020304" pitchFamily="18" charset="0"/>
              </a:rPr>
              <a:t>may cause substantial pollution, or significant changes to the marine environment in ABNJ, parties shall ensure that an EIA is undertaken via Part IV or under the Party’s national process. </a:t>
            </a:r>
            <a:endParaRPr lang="en-US" sz="60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entury Gothic" panose="020B0502020202020204" pitchFamily="34" charset="0"/>
              <a:ea typeface="Gibson Light" charset="0"/>
              <a:cs typeface="Gibson Light" charset="0"/>
            </a:endParaRPr>
          </a:p>
        </p:txBody>
      </p:sp>
      <p:pic>
        <p:nvPicPr>
          <p:cNvPr id="7" name="Picture 6">
            <a:extLst>
              <a:ext uri="{FF2B5EF4-FFF2-40B4-BE49-F238E27FC236}">
                <a16:creationId xmlns:a16="http://schemas.microsoft.com/office/drawing/2014/main" id="{93EC39EF-242C-B6BE-DFA1-F0679F7E2D73}"/>
              </a:ext>
            </a:extLst>
          </p:cNvPr>
          <p:cNvPicPr>
            <a:picLocks noChangeAspect="1"/>
          </p:cNvPicPr>
          <p:nvPr/>
        </p:nvPicPr>
        <p:blipFill>
          <a:blip r:embed="rId3"/>
          <a:stretch>
            <a:fillRect/>
          </a:stretch>
        </p:blipFill>
        <p:spPr>
          <a:xfrm>
            <a:off x="0" y="0"/>
            <a:ext cx="8611407" cy="13716000"/>
          </a:xfrm>
          <a:prstGeom prst="rect">
            <a:avLst/>
          </a:prstGeom>
        </p:spPr>
      </p:pic>
      <p:pic>
        <p:nvPicPr>
          <p:cNvPr id="8" name="FOA_EN_branco.png" descr="FOA_EN_branco.png">
            <a:extLst>
              <a:ext uri="{FF2B5EF4-FFF2-40B4-BE49-F238E27FC236}">
                <a16:creationId xmlns:a16="http://schemas.microsoft.com/office/drawing/2014/main" id="{426D6724-1685-6863-69F8-95A580117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417" y="12206682"/>
            <a:ext cx="3455062" cy="783436"/>
          </a:xfrm>
          <a:prstGeom prst="rect">
            <a:avLst/>
          </a:prstGeom>
          <a:ln w="12700">
            <a:miter lim="400000"/>
          </a:ln>
        </p:spPr>
      </p:pic>
    </p:spTree>
    <p:extLst>
      <p:ext uri="{BB962C8B-B14F-4D97-AF65-F5344CB8AC3E}">
        <p14:creationId xmlns:p14="http://schemas.microsoft.com/office/powerpoint/2010/main" val="119681720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Manu_San_Felix_1385MSF_2965_cmyk_g_sps.jpg" descr="Manu_San_Felix_1385MSF_2965_cmyk_g_sps.jpg"/>
          <p:cNvPicPr>
            <a:picLocks noChangeAspect="1"/>
          </p:cNvPicPr>
          <p:nvPr/>
        </p:nvPicPr>
        <p:blipFill rotWithShape="1">
          <a:blip r:embed="rId3"/>
          <a:srcRect l="8009" r="513" b="22805"/>
          <a:stretch/>
        </p:blipFill>
        <p:spPr>
          <a:xfrm>
            <a:off x="-7278" y="-281353"/>
            <a:ext cx="24384000" cy="16278174"/>
          </a:xfrm>
          <a:prstGeom prst="rect">
            <a:avLst/>
          </a:prstGeom>
          <a:ln w="12700">
            <a:miter lim="400000"/>
          </a:ln>
        </p:spPr>
      </p:pic>
      <p:sp>
        <p:nvSpPr>
          <p:cNvPr id="144" name="Subtítulo"/>
          <p:cNvSpPr txBox="1"/>
          <p:nvPr/>
        </p:nvSpPr>
        <p:spPr>
          <a:xfrm>
            <a:off x="772417" y="487871"/>
            <a:ext cx="23119970"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5900" b="0">
                <a:solidFill>
                  <a:srgbClr val="FFFFFF"/>
                </a:solidFill>
                <a:latin typeface="Gibson SemiBold"/>
                <a:ea typeface="Gibson SemiBold"/>
                <a:cs typeface="Gibson SemiBold"/>
                <a:sym typeface="Gibson SemiBold"/>
              </a:defRPr>
            </a:lvl1pPr>
          </a:lstStyle>
          <a:p>
            <a:pPr algn="ctr"/>
            <a:r>
              <a:rPr lang="en-US" sz="7200" b="1" dirty="0">
                <a:latin typeface="Century Gothic" panose="020B0502020202020204" pitchFamily="34" charset="0"/>
              </a:rPr>
              <a:t>Who is responsible to Conduct an EIA?</a:t>
            </a:r>
            <a:endParaRPr sz="7200" b="1" dirty="0">
              <a:latin typeface="Century Gothic" panose="020B0502020202020204" pitchFamily="34" charset="0"/>
            </a:endParaRPr>
          </a:p>
        </p:txBody>
      </p:sp>
      <p:sp>
        <p:nvSpPr>
          <p:cNvPr id="145" name="Lorem ipsum dolor sit amet, consectetuer adipiscing elit. Duis pulvinar lectus. Fusce lacinia. Cras massa tortor, dignissim eu, sollicitudin eu, consequat et, magna. Proin tempor. Mauris leo orci, pretium at, pharetra a, egestas id, ligula. Morbi non magna. Nunc auctor nibh ac justo. Quisque egestas imperdiet risus. Nunc nibh ligula, imperdiet non, feugiat eu, commodo quis, justo. In hac habitasse platea dictumst. Aliquam in enim. Donec dignissim metus ac purus. Aliquam sed mi non diam molestie posuere. Lorem ipsum dolor sit amet, consectetuer adipiscing elit."/>
          <p:cNvSpPr txBox="1"/>
          <p:nvPr/>
        </p:nvSpPr>
        <p:spPr>
          <a:xfrm>
            <a:off x="5435863" y="6548775"/>
            <a:ext cx="14805627" cy="6770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R="317500" algn="l" defTabSz="457200">
              <a:lnSpc>
                <a:spcPct val="150000"/>
              </a:lnSpc>
              <a:defRPr sz="2850" b="0">
                <a:solidFill>
                  <a:srgbClr val="FFFFFF"/>
                </a:solidFill>
                <a:latin typeface="Frutiger 45 Light"/>
                <a:ea typeface="Frutiger 45 Light"/>
                <a:cs typeface="Frutiger 45 Light"/>
                <a:sym typeface="Frutiger 45 Light"/>
              </a:defRPr>
            </a:lvl1pPr>
          </a:lstStyle>
          <a:p>
            <a:endParaRPr lang="en-US" dirty="0">
              <a:latin typeface="Century Gothic" panose="020B0502020202020204" pitchFamily="34" charset="0"/>
              <a:ea typeface="Gibson Light" charset="0"/>
              <a:cs typeface="Gibson Light" charset="0"/>
            </a:endParaRPr>
          </a:p>
        </p:txBody>
      </p:sp>
      <p:pic>
        <p:nvPicPr>
          <p:cNvPr id="2" name="FOA_EN_branco.png" descr="FOA_EN_branco.png">
            <a:extLst>
              <a:ext uri="{FF2B5EF4-FFF2-40B4-BE49-F238E27FC236}">
                <a16:creationId xmlns:a16="http://schemas.microsoft.com/office/drawing/2014/main" id="{35EABD21-01A2-29A4-03CF-4ECA8782AB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417" y="12206682"/>
            <a:ext cx="3455062" cy="783436"/>
          </a:xfrm>
          <a:prstGeom prst="rect">
            <a:avLst/>
          </a:prstGeom>
          <a:ln w="12700">
            <a:miter lim="400000"/>
          </a:ln>
        </p:spPr>
      </p:pic>
      <p:sp>
        <p:nvSpPr>
          <p:cNvPr id="4" name="TextBox 3">
            <a:extLst>
              <a:ext uri="{FF2B5EF4-FFF2-40B4-BE49-F238E27FC236}">
                <a16:creationId xmlns:a16="http://schemas.microsoft.com/office/drawing/2014/main" id="{AAAE2933-09C5-1C10-A86C-DC3FCB5491A2}"/>
              </a:ext>
            </a:extLst>
          </p:cNvPr>
          <p:cNvSpPr txBox="1"/>
          <p:nvPr/>
        </p:nvSpPr>
        <p:spPr>
          <a:xfrm>
            <a:off x="7278" y="1652293"/>
            <a:ext cx="2415058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14350" indent="-514350" algn="l">
              <a:buAutoNum type="alphaLcParenBoth"/>
            </a:pPr>
            <a:endParaRPr lang="en-US" sz="5400" dirty="0">
              <a:solidFill>
                <a:schemeClr val="bg1"/>
              </a:solidFill>
            </a:endParaRPr>
          </a:p>
        </p:txBody>
      </p:sp>
      <p:sp>
        <p:nvSpPr>
          <p:cNvPr id="5" name="TextBox 4">
            <a:extLst>
              <a:ext uri="{FF2B5EF4-FFF2-40B4-BE49-F238E27FC236}">
                <a16:creationId xmlns:a16="http://schemas.microsoft.com/office/drawing/2014/main" id="{DC85A962-D49E-524A-0EF9-1FFDD89A899D}"/>
              </a:ext>
            </a:extLst>
          </p:cNvPr>
          <p:cNvSpPr txBox="1"/>
          <p:nvPr/>
        </p:nvSpPr>
        <p:spPr>
          <a:xfrm>
            <a:off x="226142" y="1887793"/>
            <a:ext cx="23946272" cy="122802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7200" dirty="0">
                <a:solidFill>
                  <a:schemeClr val="bg1"/>
                </a:solidFill>
              </a:rPr>
              <a:t>In this specific case, if a State Party conducts such an assessment under its national processes, it must: </a:t>
            </a:r>
          </a:p>
          <a:p>
            <a:pPr algn="l"/>
            <a:endParaRPr lang="en-US" sz="7200" dirty="0">
              <a:solidFill>
                <a:schemeClr val="bg1"/>
              </a:solidFill>
            </a:endParaRPr>
          </a:p>
          <a:p>
            <a:pPr algn="l"/>
            <a:r>
              <a:rPr lang="en-US" sz="7200" dirty="0">
                <a:solidFill>
                  <a:schemeClr val="bg1"/>
                </a:solidFill>
              </a:rPr>
              <a:t>(a) Make relevant information available through the </a:t>
            </a:r>
            <a:r>
              <a:rPr lang="en-US" sz="7200" dirty="0">
                <a:solidFill>
                  <a:schemeClr val="accent3"/>
                </a:solidFill>
              </a:rPr>
              <a:t>Clearing-House Mechanism;</a:t>
            </a:r>
          </a:p>
          <a:p>
            <a:pPr marL="1143000" indent="-1143000" algn="l">
              <a:buAutoNum type="alphaLcParenBoth"/>
            </a:pPr>
            <a:r>
              <a:rPr lang="en-US" sz="7200" dirty="0">
                <a:solidFill>
                  <a:schemeClr val="bg1"/>
                </a:solidFill>
              </a:rPr>
              <a:t>Ensure that the activity is </a:t>
            </a:r>
            <a:r>
              <a:rPr lang="en-US" sz="7200" dirty="0">
                <a:solidFill>
                  <a:schemeClr val="accent3"/>
                </a:solidFill>
              </a:rPr>
              <a:t>monitored </a:t>
            </a:r>
            <a:r>
              <a:rPr lang="en-US" sz="7200" dirty="0">
                <a:solidFill>
                  <a:schemeClr val="bg1"/>
                </a:solidFill>
              </a:rPr>
              <a:t>in a manner consistent with the requirements of its national process; </a:t>
            </a:r>
          </a:p>
          <a:p>
            <a:pPr marL="1143000" indent="-1143000" algn="l">
              <a:buAutoNum type="alphaLcParenBoth"/>
            </a:pPr>
            <a:r>
              <a:rPr lang="en-US" sz="7200" dirty="0">
                <a:solidFill>
                  <a:schemeClr val="bg1"/>
                </a:solidFill>
              </a:rPr>
              <a:t>Ensure that </a:t>
            </a:r>
            <a:r>
              <a:rPr lang="en-US" sz="7200" dirty="0">
                <a:solidFill>
                  <a:schemeClr val="accent3"/>
                </a:solidFill>
              </a:rPr>
              <a:t>EIA reports </a:t>
            </a:r>
            <a:r>
              <a:rPr lang="en-US" sz="7200" dirty="0">
                <a:solidFill>
                  <a:schemeClr val="bg1"/>
                </a:solidFill>
              </a:rPr>
              <a:t>and any relevant monitoring reports are made available through the Clearing-House Mechanism</a:t>
            </a:r>
          </a:p>
        </p:txBody>
      </p:sp>
    </p:spTree>
    <p:extLst>
      <p:ext uri="{BB962C8B-B14F-4D97-AF65-F5344CB8AC3E}">
        <p14:creationId xmlns:p14="http://schemas.microsoft.com/office/powerpoint/2010/main" val="149117504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Manu_San_Felix_1385MSF_2965_cmyk_g_sps.jpg" descr="Manu_San_Felix_1385MSF_2965_cmyk_g_sps.jpg"/>
          <p:cNvPicPr>
            <a:picLocks noChangeAspect="1"/>
          </p:cNvPicPr>
          <p:nvPr/>
        </p:nvPicPr>
        <p:blipFill rotWithShape="1">
          <a:blip r:embed="rId3"/>
          <a:srcRect l="8009" r="513" b="22805"/>
          <a:stretch/>
        </p:blipFill>
        <p:spPr>
          <a:xfrm>
            <a:off x="-7278" y="-265471"/>
            <a:ext cx="24384000" cy="15433235"/>
          </a:xfrm>
          <a:prstGeom prst="rect">
            <a:avLst/>
          </a:prstGeom>
          <a:ln w="12700">
            <a:miter lim="400000"/>
          </a:ln>
        </p:spPr>
      </p:pic>
      <p:sp>
        <p:nvSpPr>
          <p:cNvPr id="144" name="Subtítulo"/>
          <p:cNvSpPr txBox="1"/>
          <p:nvPr/>
        </p:nvSpPr>
        <p:spPr>
          <a:xfrm>
            <a:off x="-53885" y="-1297233"/>
            <a:ext cx="24150580" cy="478079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5900" b="0">
                <a:solidFill>
                  <a:srgbClr val="FFFFFF"/>
                </a:solidFill>
                <a:latin typeface="Gibson SemiBold"/>
                <a:ea typeface="Gibson SemiBold"/>
                <a:cs typeface="Gibson SemiBold"/>
                <a:sym typeface="Gibson SemiBold"/>
              </a:defRPr>
            </a:lvl1pPr>
          </a:lstStyle>
          <a:p>
            <a:pPr algn="ctr"/>
            <a:endParaRPr lang="en-US" sz="8000" b="1" dirty="0">
              <a:latin typeface="Century Gothic" panose="020B0502020202020204" pitchFamily="34" charset="0"/>
            </a:endParaRPr>
          </a:p>
          <a:p>
            <a:pPr algn="ctr"/>
            <a:r>
              <a:rPr lang="en-US" sz="8000" b="1" dirty="0">
                <a:latin typeface="Century Gothic" panose="020B0502020202020204" pitchFamily="34" charset="0"/>
              </a:rPr>
              <a:t>Thresholds for conducting an EIA? Art.</a:t>
            </a:r>
            <a:r>
              <a:rPr lang="en-US" sz="7200" b="1" dirty="0">
                <a:latin typeface="Century Gothic" panose="020B0502020202020204" pitchFamily="34" charset="0"/>
              </a:rPr>
              <a:t>30</a:t>
            </a:r>
          </a:p>
          <a:p>
            <a:pPr algn="ctr"/>
            <a:endParaRPr lang="en-US" sz="7200" b="1" dirty="0">
              <a:latin typeface="Century Gothic" panose="020B0502020202020204" pitchFamily="34" charset="0"/>
            </a:endParaRPr>
          </a:p>
          <a:p>
            <a:pPr algn="ctr"/>
            <a:endParaRPr sz="7200" b="1" dirty="0">
              <a:latin typeface="Century Gothic" panose="020B0502020202020204" pitchFamily="34" charset="0"/>
            </a:endParaRPr>
          </a:p>
        </p:txBody>
      </p:sp>
      <p:sp>
        <p:nvSpPr>
          <p:cNvPr id="145" name="Lorem ipsum dolor sit amet, consectetuer adipiscing elit. Duis pulvinar lectus. Fusce lacinia. Cras massa tortor, dignissim eu, sollicitudin eu, consequat et, magna. Proin tempor. Mauris leo orci, pretium at, pharetra a, egestas id, ligula. Morbi non magna. Nunc auctor nibh ac justo. Quisque egestas imperdiet risus. Nunc nibh ligula, imperdiet non, feugiat eu, commodo quis, justo. In hac habitasse platea dictumst. Aliquam in enim. Donec dignissim metus ac purus. Aliquam sed mi non diam molestie posuere. Lorem ipsum dolor sit amet, consectetuer adipiscing elit."/>
          <p:cNvSpPr txBox="1"/>
          <p:nvPr/>
        </p:nvSpPr>
        <p:spPr>
          <a:xfrm>
            <a:off x="5435863" y="6548775"/>
            <a:ext cx="14805627" cy="6770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R="317500" algn="l" defTabSz="457200">
              <a:lnSpc>
                <a:spcPct val="150000"/>
              </a:lnSpc>
              <a:defRPr sz="2850" b="0">
                <a:solidFill>
                  <a:srgbClr val="FFFFFF"/>
                </a:solidFill>
                <a:latin typeface="Frutiger 45 Light"/>
                <a:ea typeface="Frutiger 45 Light"/>
                <a:cs typeface="Frutiger 45 Light"/>
                <a:sym typeface="Frutiger 45 Light"/>
              </a:defRPr>
            </a:lvl1pPr>
          </a:lstStyle>
          <a:p>
            <a:endParaRPr lang="en-US" dirty="0">
              <a:latin typeface="Century Gothic" panose="020B0502020202020204" pitchFamily="34" charset="0"/>
              <a:ea typeface="Gibson Light" charset="0"/>
              <a:cs typeface="Gibson Light" charset="0"/>
            </a:endParaRPr>
          </a:p>
        </p:txBody>
      </p:sp>
      <p:pic>
        <p:nvPicPr>
          <p:cNvPr id="2" name="FOA_EN_branco.png" descr="FOA_EN_branco.png">
            <a:extLst>
              <a:ext uri="{FF2B5EF4-FFF2-40B4-BE49-F238E27FC236}">
                <a16:creationId xmlns:a16="http://schemas.microsoft.com/office/drawing/2014/main" id="{35EABD21-01A2-29A4-03CF-4ECA8782AB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417" y="12206682"/>
            <a:ext cx="3455062" cy="783436"/>
          </a:xfrm>
          <a:prstGeom prst="rect">
            <a:avLst/>
          </a:prstGeom>
          <a:ln w="12700">
            <a:miter lim="400000"/>
          </a:ln>
        </p:spPr>
      </p:pic>
      <p:sp>
        <p:nvSpPr>
          <p:cNvPr id="4" name="TextBox 3">
            <a:extLst>
              <a:ext uri="{FF2B5EF4-FFF2-40B4-BE49-F238E27FC236}">
                <a16:creationId xmlns:a16="http://schemas.microsoft.com/office/drawing/2014/main" id="{AAAE2933-09C5-1C10-A86C-DC3FCB5491A2}"/>
              </a:ext>
            </a:extLst>
          </p:cNvPr>
          <p:cNvSpPr txBox="1"/>
          <p:nvPr/>
        </p:nvSpPr>
        <p:spPr>
          <a:xfrm>
            <a:off x="7278" y="1652293"/>
            <a:ext cx="2415058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14350" indent="-514350" algn="l">
              <a:buAutoNum type="alphaLcParenBoth"/>
            </a:pPr>
            <a:endParaRPr lang="en-US" sz="5400" dirty="0">
              <a:solidFill>
                <a:schemeClr val="bg1"/>
              </a:solidFill>
            </a:endParaRPr>
          </a:p>
        </p:txBody>
      </p:sp>
      <p:sp>
        <p:nvSpPr>
          <p:cNvPr id="5" name="TextBox 4">
            <a:extLst>
              <a:ext uri="{FF2B5EF4-FFF2-40B4-BE49-F238E27FC236}">
                <a16:creationId xmlns:a16="http://schemas.microsoft.com/office/drawing/2014/main" id="{DC85A962-D49E-524A-0EF9-1FFDD89A899D}"/>
              </a:ext>
            </a:extLst>
          </p:cNvPr>
          <p:cNvSpPr txBox="1"/>
          <p:nvPr/>
        </p:nvSpPr>
        <p:spPr>
          <a:xfrm>
            <a:off x="226142" y="1887793"/>
            <a:ext cx="23946272" cy="220368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371600" indent="-1371600" algn="l">
              <a:buAutoNum type="arabicPeriod"/>
            </a:pPr>
            <a:r>
              <a:rPr lang="en-US" sz="8000" dirty="0">
                <a:solidFill>
                  <a:schemeClr val="bg1"/>
                </a:solidFill>
              </a:rPr>
              <a:t>Screening:  if a planned activity may have more than a “</a:t>
            </a:r>
            <a:r>
              <a:rPr lang="en-US" sz="8000" dirty="0">
                <a:solidFill>
                  <a:schemeClr val="accent3"/>
                </a:solidFill>
              </a:rPr>
              <a:t>minor or transitory impact” </a:t>
            </a:r>
            <a:r>
              <a:rPr lang="en-US" sz="8000" dirty="0">
                <a:solidFill>
                  <a:schemeClr val="bg1"/>
                </a:solidFill>
              </a:rPr>
              <a:t>or the effects of the activity are </a:t>
            </a:r>
            <a:r>
              <a:rPr lang="en-US" sz="8000" dirty="0">
                <a:solidFill>
                  <a:schemeClr val="accent3"/>
                </a:solidFill>
              </a:rPr>
              <a:t>unknown</a:t>
            </a:r>
            <a:r>
              <a:rPr lang="en-US" sz="8000" dirty="0">
                <a:solidFill>
                  <a:schemeClr val="bg1"/>
                </a:solidFill>
              </a:rPr>
              <a:t> or poorly understood . . .</a:t>
            </a:r>
          </a:p>
          <a:p>
            <a:pPr algn="l"/>
            <a:endParaRPr lang="en-US" sz="8000" dirty="0">
              <a:solidFill>
                <a:schemeClr val="bg1"/>
              </a:solidFill>
            </a:endParaRPr>
          </a:p>
          <a:p>
            <a:pPr marL="1371600" indent="-1371600" algn="l">
              <a:buAutoNum type="arabicPeriod"/>
            </a:pPr>
            <a:r>
              <a:rPr lang="en-US" sz="8000" dirty="0">
                <a:solidFill>
                  <a:schemeClr val="bg1"/>
                </a:solidFill>
              </a:rPr>
              <a:t>If based on screening there is reasonable grounds for that activity may cause substantial pollution or significant and harmful changes to marine environment, then an EIA to be undertaken</a:t>
            </a:r>
          </a:p>
          <a:p>
            <a:pPr marL="1143000" indent="-1143000" algn="l">
              <a:buAutoNum type="alphaLcParenBoth"/>
            </a:pPr>
            <a:endParaRPr lang="en-US" sz="8000" dirty="0">
              <a:solidFill>
                <a:schemeClr val="accent3"/>
              </a:solidFill>
            </a:endParaRPr>
          </a:p>
          <a:p>
            <a:pPr marL="1143000" indent="-1143000" algn="l">
              <a:buAutoNum type="alphaLcParenBoth"/>
            </a:pPr>
            <a:endParaRPr lang="en-US" sz="8000" dirty="0">
              <a:solidFill>
                <a:schemeClr val="accent3"/>
              </a:solidFill>
            </a:endParaRPr>
          </a:p>
          <a:p>
            <a:pPr marL="1143000" indent="-1143000" algn="l">
              <a:buAutoNum type="alphaLcParenBoth"/>
            </a:pPr>
            <a:r>
              <a:rPr lang="en-US" sz="8000" dirty="0">
                <a:solidFill>
                  <a:schemeClr val="bg1"/>
                </a:solidFill>
              </a:rPr>
              <a:t>Scoping of potential impacts</a:t>
            </a:r>
          </a:p>
          <a:p>
            <a:pPr marL="1143000" indent="-1143000" algn="l">
              <a:buAutoNum type="alphaLcParenBoth"/>
            </a:pPr>
            <a:r>
              <a:rPr lang="en-US" sz="8000" dirty="0">
                <a:solidFill>
                  <a:schemeClr val="bg1"/>
                </a:solidFill>
              </a:rPr>
              <a:t>Impact assessment and evaluation</a:t>
            </a:r>
          </a:p>
          <a:p>
            <a:pPr marL="1143000" indent="-1143000" algn="l">
              <a:buAutoNum type="alphaLcParenBoth"/>
            </a:pPr>
            <a:r>
              <a:rPr lang="en-US" sz="8000" dirty="0">
                <a:solidFill>
                  <a:schemeClr val="bg1"/>
                </a:solidFill>
              </a:rPr>
              <a:t>Prevention, mitigation and management of potential adverse effects</a:t>
            </a:r>
          </a:p>
          <a:p>
            <a:pPr marL="1143000" indent="-1143000" algn="l">
              <a:buAutoNum type="alphaLcParenBoth"/>
            </a:pPr>
            <a:r>
              <a:rPr lang="en-US" sz="8000" dirty="0">
                <a:solidFill>
                  <a:schemeClr val="bg1"/>
                </a:solidFill>
              </a:rPr>
              <a:t>Public notification and consultation (art. 32)</a:t>
            </a:r>
          </a:p>
          <a:p>
            <a:pPr marL="857250" indent="-857250" algn="l">
              <a:buFont typeface="Arial" panose="020B0604020202020204" pitchFamily="34" charset="0"/>
              <a:buChar char="•"/>
            </a:pPr>
            <a:endParaRPr lang="en-US" sz="6600" dirty="0">
              <a:solidFill>
                <a:schemeClr val="bg1"/>
              </a:solidFill>
            </a:endParaRPr>
          </a:p>
        </p:txBody>
      </p:sp>
    </p:spTree>
    <p:extLst>
      <p:ext uri="{BB962C8B-B14F-4D97-AF65-F5344CB8AC3E}">
        <p14:creationId xmlns:p14="http://schemas.microsoft.com/office/powerpoint/2010/main" val="22628615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ítulo"/>
          <p:cNvSpPr txBox="1"/>
          <p:nvPr/>
        </p:nvSpPr>
        <p:spPr>
          <a:xfrm>
            <a:off x="9047238" y="6528492"/>
            <a:ext cx="16251162" cy="167225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10200" b="0">
                <a:solidFill>
                  <a:srgbClr val="0077C8"/>
                </a:solidFill>
                <a:latin typeface="Gibson SemiBold"/>
                <a:ea typeface="Gibson SemiBold"/>
                <a:cs typeface="Gibson SemiBold"/>
                <a:sym typeface="Gibson SemiBold"/>
              </a:defRPr>
            </a:lvl1pPr>
          </a:lstStyle>
          <a:p>
            <a:endParaRPr dirty="0">
              <a:latin typeface="Century Gothic" panose="020B0502020202020204" pitchFamily="34" charset="0"/>
            </a:endParaRPr>
          </a:p>
        </p:txBody>
      </p:sp>
      <p:sp>
        <p:nvSpPr>
          <p:cNvPr id="127" name="Subtítulo"/>
          <p:cNvSpPr txBox="1"/>
          <p:nvPr/>
        </p:nvSpPr>
        <p:spPr>
          <a:xfrm flipV="1">
            <a:off x="9047238" y="-5029992"/>
            <a:ext cx="983453" cy="464229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5900" b="0">
                <a:latin typeface="Gibson SemiBold"/>
                <a:ea typeface="Gibson SemiBold"/>
                <a:cs typeface="Gibson SemiBold"/>
                <a:sym typeface="Gibson SemiBold"/>
              </a:defRPr>
            </a:lvl1pPr>
          </a:lstStyle>
          <a:p>
            <a:r>
              <a:rPr lang="pt-PT" dirty="0" err="1">
                <a:latin typeface="Century Gothic" panose="020B0502020202020204" pitchFamily="34" charset="0"/>
              </a:rPr>
              <a:t>Subtitle</a:t>
            </a:r>
            <a:r>
              <a:rPr lang="pt-PT" dirty="0">
                <a:latin typeface="Century Gothic" panose="020B0502020202020204" pitchFamily="34" charset="0"/>
              </a:rPr>
              <a:t>\</a:t>
            </a:r>
            <a:endParaRPr dirty="0">
              <a:latin typeface="Century Gothic" panose="020B0502020202020204" pitchFamily="34" charset="0"/>
            </a:endParaRPr>
          </a:p>
        </p:txBody>
      </p:sp>
      <p:sp>
        <p:nvSpPr>
          <p:cNvPr id="128" name="Lorem ipsum dolor sit amet, consectetuer adipiscing elit. Duis pulvinar lectus. Fusce lacinia. Cras massa tortor, dignissim eu, sollicitudin eu, consequat et, magna. Proin tempor. Mauris leo orci, pretium at, pharetra a, egestas id, ligula. Morbi non magna. Nunc auctor nibh ac justo. Quisque egestas imperdiet risus. Nunc nibh ligula, imperdiet non, feugiat eu, commodo quis, justo. In hac habitasse platea dictumst. Aliquam in enim. Donec dignissim metus ac purus. Aliquam sed mi non diam molestie posuere. Lorem ipsum dolor sit amet, consectetuer adipiscing elit. Fusce velit. Phasellus cursus. Lorem ipsum dolor sit amet, consectetuer adipiscing elit. In pretium nulla id velit. Morbi convallis neque quis magna. Duis pede."/>
          <p:cNvSpPr txBox="1"/>
          <p:nvPr/>
        </p:nvSpPr>
        <p:spPr>
          <a:xfrm>
            <a:off x="8132838" y="369069"/>
            <a:ext cx="16251162" cy="1674298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R="317500" algn="l" defTabSz="457200">
              <a:lnSpc>
                <a:spcPct val="150000"/>
              </a:lnSpc>
              <a:defRPr sz="2850" b="0">
                <a:latin typeface="Frutiger 45 Light"/>
                <a:ea typeface="Frutiger 45 Light"/>
                <a:cs typeface="Frutiger 45 Light"/>
                <a:sym typeface="Frutiger 45 Light"/>
              </a:defRPr>
            </a:lvl1pPr>
          </a:lstStyle>
          <a:p>
            <a:pPr marL="457200" marR="0">
              <a:lnSpc>
                <a:spcPct val="100000"/>
              </a:lnSpc>
              <a:spcBef>
                <a:spcPts val="0"/>
              </a:spcBef>
              <a:spcAft>
                <a:spcPts val="0"/>
              </a:spcAft>
            </a:pPr>
            <a:r>
              <a:rPr lang="en-US" sz="7200" b="1" dirty="0">
                <a:solidFill>
                  <a:schemeClr val="accent1">
                    <a:lumMod val="75000"/>
                  </a:schemeClr>
                </a:solidFill>
                <a:effectLst/>
                <a:latin typeface="ArialMT"/>
                <a:ea typeface="Times New Roman" panose="02020603050405020304" pitchFamily="18" charset="0"/>
                <a:cs typeface="Times New Roman" panose="02020603050405020304" pitchFamily="18" charset="0"/>
              </a:rPr>
              <a:t>When is </a:t>
            </a:r>
            <a:r>
              <a:rPr lang="en-US" sz="7200" b="1" dirty="0">
                <a:solidFill>
                  <a:schemeClr val="accent1">
                    <a:lumMod val="75000"/>
                  </a:schemeClr>
                </a:solidFill>
                <a:latin typeface="ArialMT"/>
                <a:ea typeface="Times New Roman" panose="02020603050405020304" pitchFamily="18" charset="0"/>
                <a:cs typeface="Times New Roman" panose="02020603050405020304" pitchFamily="18" charset="0"/>
              </a:rPr>
              <a:t>Screening/EIA </a:t>
            </a:r>
            <a:r>
              <a:rPr lang="en-US" sz="7200" b="1" dirty="0">
                <a:solidFill>
                  <a:srgbClr val="C00000"/>
                </a:solidFill>
                <a:latin typeface="ArialMT"/>
                <a:ea typeface="Times New Roman" panose="02020603050405020304" pitchFamily="18" charset="0"/>
                <a:cs typeface="Times New Roman" panose="02020603050405020304" pitchFamily="18" charset="0"/>
              </a:rPr>
              <a:t>not</a:t>
            </a:r>
            <a:r>
              <a:rPr lang="en-US" sz="7200" b="1" dirty="0">
                <a:solidFill>
                  <a:schemeClr val="accent1">
                    <a:lumMod val="75000"/>
                  </a:schemeClr>
                </a:solidFill>
                <a:latin typeface="ArialMT"/>
                <a:ea typeface="Times New Roman" panose="02020603050405020304" pitchFamily="18" charset="0"/>
                <a:cs typeface="Times New Roman" panose="02020603050405020304" pitchFamily="18" charset="0"/>
              </a:rPr>
              <a:t> </a:t>
            </a:r>
            <a:r>
              <a:rPr lang="en-US" sz="7200" b="1" dirty="0">
                <a:solidFill>
                  <a:schemeClr val="accent1">
                    <a:lumMod val="75000"/>
                  </a:schemeClr>
                </a:solidFill>
                <a:effectLst/>
                <a:latin typeface="ArialMT"/>
                <a:ea typeface="Times New Roman" panose="02020603050405020304" pitchFamily="18" charset="0"/>
                <a:cs typeface="Times New Roman" panose="02020603050405020304" pitchFamily="18" charset="0"/>
              </a:rPr>
              <a:t>Required? </a:t>
            </a:r>
            <a:r>
              <a:rPr lang="en-US" sz="7200" dirty="0">
                <a:solidFill>
                  <a:schemeClr val="accent1">
                    <a:lumMod val="75000"/>
                  </a:schemeClr>
                </a:solidFill>
                <a:latin typeface="ArialMT"/>
                <a:ea typeface="Times New Roman" panose="02020603050405020304" pitchFamily="18" charset="0"/>
                <a:cs typeface="Times New Roman" panose="02020603050405020304" pitchFamily="18" charset="0"/>
              </a:rPr>
              <a:t> </a:t>
            </a:r>
            <a:r>
              <a:rPr lang="en-US" sz="7200" b="0" dirty="0">
                <a:solidFill>
                  <a:schemeClr val="accent1">
                    <a:lumMod val="75000"/>
                  </a:schemeClr>
                </a:solidFill>
                <a:effectLst/>
                <a:latin typeface="ArialMT"/>
                <a:ea typeface="Times New Roman" panose="02020603050405020304" pitchFamily="18" charset="0"/>
                <a:cs typeface="Times New Roman" panose="02020603050405020304" pitchFamily="18" charset="0"/>
              </a:rPr>
              <a:t>Art. 29(4)</a:t>
            </a:r>
          </a:p>
          <a:p>
            <a:pPr marL="457200" marR="0">
              <a:lnSpc>
                <a:spcPct val="100000"/>
              </a:lnSpc>
              <a:spcBef>
                <a:spcPts val="0"/>
              </a:spcBef>
              <a:spcAft>
                <a:spcPts val="0"/>
              </a:spcAft>
            </a:pPr>
            <a:endParaRPr lang="en-US" sz="7200" dirty="0">
              <a:solidFill>
                <a:schemeClr val="accent1">
                  <a:lumMod val="75000"/>
                </a:schemeClr>
              </a:solidFill>
              <a:latin typeface="ArialMT"/>
              <a:ea typeface="Calibri" panose="020F0502020204030204" pitchFamily="34" charset="0"/>
              <a:cs typeface="Times New Roman" panose="02020603050405020304" pitchFamily="18" charset="0"/>
            </a:endParaRPr>
          </a:p>
          <a:p>
            <a:pPr marL="1371600" marR="0" indent="-914400">
              <a:lnSpc>
                <a:spcPct val="100000"/>
              </a:lnSpc>
              <a:spcBef>
                <a:spcPts val="0"/>
              </a:spcBef>
              <a:spcAft>
                <a:spcPts val="0"/>
              </a:spcAft>
              <a:buAutoNum type="arabicPeriod"/>
            </a:pPr>
            <a:r>
              <a:rPr lang="en-US" sz="5400" dirty="0">
                <a:solidFill>
                  <a:schemeClr val="accent1">
                    <a:lumMod val="75000"/>
                  </a:schemeClr>
                </a:solidFill>
                <a:effectLst/>
                <a:latin typeface="ArialMT"/>
                <a:ea typeface="Calibri" panose="020F0502020204030204" pitchFamily="34" charset="0"/>
                <a:cs typeface="Times New Roman" panose="02020603050405020304" pitchFamily="18" charset="0"/>
              </a:rPr>
              <a:t>When the thresholds are not met OR</a:t>
            </a:r>
          </a:p>
          <a:p>
            <a:pPr marL="1371600" marR="0" indent="-914400">
              <a:lnSpc>
                <a:spcPct val="100000"/>
              </a:lnSpc>
              <a:spcBef>
                <a:spcPts val="0"/>
              </a:spcBef>
              <a:spcAft>
                <a:spcPts val="0"/>
              </a:spcAft>
              <a:buAutoNum type="arabicPeriod" startAt="2"/>
            </a:pPr>
            <a:r>
              <a:rPr lang="en-US" sz="5400" dirty="0">
                <a:solidFill>
                  <a:schemeClr val="accent1">
                    <a:lumMod val="75000"/>
                  </a:schemeClr>
                </a:solidFill>
                <a:latin typeface="ArialMT"/>
                <a:ea typeface="Calibri" panose="020F0502020204030204" pitchFamily="34" charset="0"/>
                <a:cs typeface="Times New Roman" panose="02020603050405020304" pitchFamily="18" charset="0"/>
              </a:rPr>
              <a:t>If is determined that:</a:t>
            </a:r>
          </a:p>
          <a:p>
            <a:pPr marL="457200" marR="0">
              <a:lnSpc>
                <a:spcPct val="100000"/>
              </a:lnSpc>
              <a:spcBef>
                <a:spcPts val="0"/>
              </a:spcBef>
              <a:spcAft>
                <a:spcPts val="0"/>
              </a:spcAft>
            </a:pPr>
            <a:r>
              <a:rPr lang="en-US" sz="5400" dirty="0">
                <a:solidFill>
                  <a:schemeClr val="accent1">
                    <a:lumMod val="75000"/>
                  </a:schemeClr>
                </a:solidFill>
                <a:latin typeface="ArialMT"/>
                <a:ea typeface="Calibri" panose="020F0502020204030204" pitchFamily="34" charset="0"/>
                <a:cs typeface="Times New Roman" panose="02020603050405020304" pitchFamily="18" charset="0"/>
              </a:rPr>
              <a:t>the potential impacts of the planned activity </a:t>
            </a:r>
            <a:r>
              <a:rPr lang="en-US" sz="5400" b="1" dirty="0">
                <a:solidFill>
                  <a:schemeClr val="accent1">
                    <a:lumMod val="75000"/>
                  </a:schemeClr>
                </a:solidFill>
                <a:latin typeface="ArialMT"/>
                <a:ea typeface="Calibri" panose="020F0502020204030204" pitchFamily="34" charset="0"/>
                <a:cs typeface="Times New Roman" panose="02020603050405020304" pitchFamily="18" charset="0"/>
              </a:rPr>
              <a:t>has been assessed by an IFB and,</a:t>
            </a:r>
          </a:p>
          <a:p>
            <a:pPr marL="1485900" marR="0" indent="-1028700">
              <a:lnSpc>
                <a:spcPct val="100000"/>
              </a:lnSpc>
              <a:spcBef>
                <a:spcPts val="0"/>
              </a:spcBef>
              <a:spcAft>
                <a:spcPts val="0"/>
              </a:spcAft>
              <a:buAutoNum type="romanLcParenBoth"/>
            </a:pPr>
            <a:r>
              <a:rPr lang="en-US" sz="5400" dirty="0">
                <a:solidFill>
                  <a:schemeClr val="accent1">
                    <a:lumMod val="75000"/>
                  </a:schemeClr>
                </a:solidFill>
                <a:latin typeface="ArialMT"/>
                <a:ea typeface="Calibri" panose="020F0502020204030204" pitchFamily="34" charset="0"/>
                <a:cs typeface="Times New Roman" panose="02020603050405020304" pitchFamily="18" charset="0"/>
              </a:rPr>
              <a:t>The assessment is equivalent to Part IV requirements and results are taken into account; OR</a:t>
            </a:r>
          </a:p>
          <a:p>
            <a:pPr marL="1485900" marR="0" indent="-1028700">
              <a:lnSpc>
                <a:spcPct val="100000"/>
              </a:lnSpc>
              <a:spcBef>
                <a:spcPts val="0"/>
              </a:spcBef>
              <a:spcAft>
                <a:spcPts val="0"/>
              </a:spcAft>
              <a:buAutoNum type="romanLcParenBoth"/>
            </a:pPr>
            <a:r>
              <a:rPr lang="en-US" sz="5400" dirty="0">
                <a:solidFill>
                  <a:schemeClr val="accent1">
                    <a:lumMod val="75000"/>
                  </a:schemeClr>
                </a:solidFill>
                <a:latin typeface="ArialMT"/>
                <a:ea typeface="Calibri" panose="020F0502020204030204" pitchFamily="34" charset="0"/>
                <a:cs typeface="Times New Roman" panose="02020603050405020304" pitchFamily="18" charset="0"/>
              </a:rPr>
              <a:t>The regulations/standards of IFB arising from the assessment are designed to prevent, mitigate or manage potential impacts below Part IV threshold and have been complied with. </a:t>
            </a:r>
            <a:endParaRPr lang="en-US" sz="4000" dirty="0">
              <a:solidFill>
                <a:schemeClr val="accent1">
                  <a:lumMod val="75000"/>
                </a:schemeClr>
              </a:solidFill>
              <a:effectLst/>
              <a:latin typeface="ArialMT"/>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endParaRPr lang="en-US" sz="1800" dirty="0">
              <a:solidFill>
                <a:srgbClr val="024CA0"/>
              </a:solidFill>
              <a:latin typeface="ArialMT"/>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endParaRPr lang="en-US" sz="1800" dirty="0">
              <a:solidFill>
                <a:srgbClr val="024CA0"/>
              </a:solidFill>
              <a:effectLst/>
              <a:latin typeface="ArialMT"/>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entury Gothic" panose="020B0502020202020204" pitchFamily="34" charset="0"/>
              <a:ea typeface="Gibson Light" charset="0"/>
              <a:cs typeface="Gibson Light" charset="0"/>
            </a:endParaRPr>
          </a:p>
        </p:txBody>
      </p:sp>
      <p:pic>
        <p:nvPicPr>
          <p:cNvPr id="8" name="FOA_EN_branco.png" descr="FOA_EN_branco.png">
            <a:extLst>
              <a:ext uri="{FF2B5EF4-FFF2-40B4-BE49-F238E27FC236}">
                <a16:creationId xmlns:a16="http://schemas.microsoft.com/office/drawing/2014/main" id="{426D6724-1685-6863-69F8-95A5801179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417" y="12206682"/>
            <a:ext cx="3455062" cy="783436"/>
          </a:xfrm>
          <a:prstGeom prst="rect">
            <a:avLst/>
          </a:prstGeom>
          <a:ln w="12700">
            <a:miter lim="400000"/>
          </a:ln>
        </p:spPr>
      </p:pic>
      <p:sp>
        <p:nvSpPr>
          <p:cNvPr id="3" name="Rectangle 4">
            <a:extLst>
              <a:ext uri="{FF2B5EF4-FFF2-40B4-BE49-F238E27FC236}">
                <a16:creationId xmlns:a16="http://schemas.microsoft.com/office/drawing/2014/main" id="{B2296430-AEA9-ECFE-11AA-FC6C82FF0763}"/>
              </a:ext>
            </a:extLst>
          </p:cNvPr>
          <p:cNvSpPr>
            <a:spLocks noChangeArrowheads="1"/>
          </p:cNvSpPr>
          <p:nvPr/>
        </p:nvSpPr>
        <p:spPr bwMode="auto">
          <a:xfrm>
            <a:off x="-1" y="-1"/>
            <a:ext cx="264039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1" descr="page10image11885680">
            <a:extLst>
              <a:ext uri="{FF2B5EF4-FFF2-40B4-BE49-F238E27FC236}">
                <a16:creationId xmlns:a16="http://schemas.microsoft.com/office/drawing/2014/main" id="{18D2DDF9-1B7A-313A-8DA2-405BF61CB2F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0"/>
            <a:ext cx="8412480"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790545"/>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2460</TotalTime>
  <Words>1146</Words>
  <Application>Microsoft Office PowerPoint</Application>
  <PresentationFormat>Personalizados</PresentationFormat>
  <Paragraphs>172</Paragraphs>
  <Slides>18</Slides>
  <Notes>13</Notes>
  <HiddenSlides>0</HiddenSlides>
  <MMClips>0</MMClips>
  <ScaleCrop>false</ScaleCrop>
  <HeadingPairs>
    <vt:vector size="6" baseType="variant">
      <vt:variant>
        <vt:lpstr>Tipos de letra usados</vt:lpstr>
      </vt:variant>
      <vt:variant>
        <vt:i4>10</vt:i4>
      </vt:variant>
      <vt:variant>
        <vt:lpstr>Tema</vt:lpstr>
      </vt:variant>
      <vt:variant>
        <vt:i4>1</vt:i4>
      </vt:variant>
      <vt:variant>
        <vt:lpstr>Títulos dos diapositivos</vt:lpstr>
      </vt:variant>
      <vt:variant>
        <vt:i4>18</vt:i4>
      </vt:variant>
    </vt:vector>
  </HeadingPairs>
  <TitlesOfParts>
    <vt:vector size="29" baseType="lpstr">
      <vt:lpstr>Arial</vt:lpstr>
      <vt:lpstr>ArialMT</vt:lpstr>
      <vt:lpstr>Calibri</vt:lpstr>
      <vt:lpstr>Century Gothic</vt:lpstr>
      <vt:lpstr>Courier New</vt:lpstr>
      <vt:lpstr>Frutiger 45 Light</vt:lpstr>
      <vt:lpstr>Helvetica Neue</vt:lpstr>
      <vt:lpstr>Helvetica Neue Light</vt:lpstr>
      <vt:lpstr>Helvetica Neue Medium</vt:lpstr>
      <vt:lpstr>Roboto</vt:lpstr>
      <vt:lpstr>White</vt:lpstr>
      <vt:lpstr>Apresentação do PowerPoint</vt:lpstr>
      <vt:lpstr>Apresentação do PowerPoint</vt:lpstr>
      <vt:lpstr>      Objectives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Capacity Building</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Silvia Ventura (Oceanário de Lisboa)</dc:creator>
  <cp:lastModifiedBy>Autor</cp:lastModifiedBy>
  <cp:revision>45</cp:revision>
  <dcterms:modified xsi:type="dcterms:W3CDTF">2024-05-17T11:46:01Z</dcterms:modified>
</cp:coreProperties>
</file>